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14.svg" ContentType="image/svg+xml"/>
  <Override PartName="/ppt/media/image116.svg" ContentType="image/svg+xml"/>
  <Override PartName="/ppt/media/image13.svg" ContentType="image/svg+xml"/>
  <Override PartName="/ppt/media/image15.svg" ContentType="image/svg+xml"/>
  <Override PartName="/ppt/media/image20.svg" ContentType="image/svg+xml"/>
  <Override PartName="/ppt/media/image25.svg" ContentType="image/svg+xml"/>
  <Override PartName="/ppt/media/image28.svg" ContentType="image/svg+xml"/>
  <Override PartName="/ppt/media/image30.svg" ContentType="image/svg+xml"/>
  <Override PartName="/ppt/media/image38.svg" ContentType="image/svg+xml"/>
  <Override PartName="/ppt/media/image54.svg" ContentType="image/svg+xml"/>
  <Override PartName="/ppt/media/image63.svg" ContentType="image/svg+xml"/>
  <Override PartName="/ppt/media/image74.svg" ContentType="image/svg+xml"/>
  <Override PartName="/ppt/media/image8.svg" ContentType="image/svg+xml"/>
  <Override PartName="/ppt/media/image80.svg" ContentType="image/svg+xml"/>
  <Override PartName="/ppt/media/image90.svg" ContentType="image/svg+xml"/>
  <Override PartName="/ppt/media/image9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6" r:id="rId3"/>
  </p:sldMasterIdLst>
  <p:notesMasterIdLst>
    <p:notesMasterId r:id="rId5"/>
  </p:notesMasterIdLst>
  <p:handoutMasterIdLst>
    <p:handoutMasterId r:id="rId59"/>
  </p:handoutMasterIdLst>
  <p:sldIdLst>
    <p:sldId id="3762" r:id="rId4"/>
    <p:sldId id="3679" r:id="rId6"/>
    <p:sldId id="3288" r:id="rId7"/>
    <p:sldId id="3907" r:id="rId8"/>
    <p:sldId id="3908" r:id="rId9"/>
    <p:sldId id="325" r:id="rId10"/>
    <p:sldId id="3610" r:id="rId11"/>
    <p:sldId id="3206" r:id="rId12"/>
    <p:sldId id="3616" r:id="rId13"/>
    <p:sldId id="3804" r:id="rId14"/>
    <p:sldId id="3805" r:id="rId15"/>
    <p:sldId id="3224" r:id="rId16"/>
    <p:sldId id="3197" r:id="rId17"/>
    <p:sldId id="3514" r:id="rId18"/>
    <p:sldId id="3202" r:id="rId19"/>
    <p:sldId id="3838" r:id="rId20"/>
    <p:sldId id="3404" r:id="rId21"/>
    <p:sldId id="3180" r:id="rId22"/>
    <p:sldId id="3179" r:id="rId23"/>
    <p:sldId id="3618" r:id="rId24"/>
    <p:sldId id="3225" r:id="rId25"/>
    <p:sldId id="3811" r:id="rId26"/>
    <p:sldId id="3834" r:id="rId27"/>
    <p:sldId id="3835" r:id="rId28"/>
    <p:sldId id="3836" r:id="rId29"/>
    <p:sldId id="3837" r:id="rId30"/>
    <p:sldId id="3319" r:id="rId31"/>
    <p:sldId id="3884" r:id="rId32"/>
    <p:sldId id="3885" r:id="rId33"/>
    <p:sldId id="3886" r:id="rId34"/>
    <p:sldId id="3577" r:id="rId35"/>
    <p:sldId id="3887" r:id="rId36"/>
    <p:sldId id="3579" r:id="rId37"/>
    <p:sldId id="3580" r:id="rId38"/>
    <p:sldId id="3582" r:id="rId39"/>
    <p:sldId id="3660" r:id="rId40"/>
    <p:sldId id="3584" r:id="rId41"/>
    <p:sldId id="3663" r:id="rId42"/>
    <p:sldId id="3662" r:id="rId43"/>
    <p:sldId id="3661" r:id="rId44"/>
    <p:sldId id="3592" r:id="rId45"/>
    <p:sldId id="3882" r:id="rId46"/>
    <p:sldId id="3872" r:id="rId47"/>
    <p:sldId id="3883" r:id="rId48"/>
    <p:sldId id="3591" r:id="rId49"/>
    <p:sldId id="3909" r:id="rId50"/>
    <p:sldId id="3911" r:id="rId51"/>
    <p:sldId id="3910" r:id="rId52"/>
    <p:sldId id="3912" r:id="rId53"/>
    <p:sldId id="3867" r:id="rId54"/>
    <p:sldId id="3868" r:id="rId55"/>
    <p:sldId id="3604" r:id="rId56"/>
    <p:sldId id="3813" r:id="rId57"/>
    <p:sldId id="3183" r:id="rId58"/>
  </p:sldIdLst>
  <p:sldSz cx="12858750" cy="7232650"/>
  <p:notesSz cx="6858000" cy="9144000"/>
  <p:custDataLst>
    <p:tags r:id="rId6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" userDrawn="1">
          <p15:clr>
            <a:srgbClr val="A4A3A4"/>
          </p15:clr>
        </p15:guide>
        <p15:guide id="2" orient="horz" pos="3979" userDrawn="1">
          <p15:clr>
            <a:srgbClr val="A4A3A4"/>
          </p15:clr>
        </p15:guide>
        <p15:guide id="3" pos="3914" userDrawn="1">
          <p15:clr>
            <a:srgbClr val="A4A3A4"/>
          </p15:clr>
        </p15:guide>
        <p15:guide id="4" pos="381" userDrawn="1">
          <p15:clr>
            <a:srgbClr val="A4A3A4"/>
          </p15:clr>
        </p15:guide>
        <p15:guide id="5" pos="7430" userDrawn="1">
          <p15:clr>
            <a:srgbClr val="A4A3A4"/>
          </p15:clr>
        </p15:guide>
        <p15:guide id="6" pos="14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FF0000"/>
    <a:srgbClr val="D8090B"/>
    <a:srgbClr val="213140"/>
    <a:srgbClr val="0E1427"/>
    <a:srgbClr val="02602E"/>
    <a:srgbClr val="F2F2F2"/>
    <a:srgbClr val="D8C8A5"/>
    <a:srgbClr val="FBF7D1"/>
    <a:srgbClr val="F6C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1" autoAdjust="0"/>
    <p:restoredTop sz="92986" autoAdjust="0"/>
  </p:normalViewPr>
  <p:slideViewPr>
    <p:cSldViewPr>
      <p:cViewPr varScale="1">
        <p:scale>
          <a:sx n="64" d="100"/>
          <a:sy n="64" d="100"/>
        </p:scale>
        <p:origin x="960" y="48"/>
      </p:cViewPr>
      <p:guideLst>
        <p:guide orient="horz" pos="273"/>
        <p:guide orient="horz" pos="3979"/>
        <p:guide pos="3914"/>
        <p:guide pos="381"/>
        <p:guide pos="7430"/>
        <p:guide pos="1405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4" Type="http://schemas.openxmlformats.org/officeDocument/2006/relationships/tags" Target="tags/tag208.xml"/><Relationship Id="rId63" Type="http://schemas.openxmlformats.org/officeDocument/2006/relationships/commentAuthors" Target="commentAuthors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2.xml"/><Relationship Id="rId59" Type="http://schemas.openxmlformats.org/officeDocument/2006/relationships/handoutMaster" Target="handoutMasters/handoutMaster1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首先是公司简介，广西贝驰成立于</a:t>
            </a:r>
            <a:r>
              <a:rPr lang="en-US" altLang="zh-CN" dirty="0"/>
              <a:t>2018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月，注册资本</a:t>
            </a:r>
            <a:r>
              <a:rPr lang="en-US" altLang="zh-CN" dirty="0"/>
              <a:t>1000</a:t>
            </a:r>
            <a:r>
              <a:rPr lang="zh-CN" altLang="en-US" dirty="0"/>
              <a:t>万，主营业务分为两大块，</a:t>
            </a:r>
            <a:r>
              <a:rPr lang="en-US" altLang="zh-CN" dirty="0"/>
              <a:t>PVD</a:t>
            </a:r>
            <a:r>
              <a:rPr lang="zh-CN" altLang="en-US" dirty="0"/>
              <a:t>精镀产品研发制造，包含汽车内外饰装饰件和家电产品装饰件，另外一块是</a:t>
            </a:r>
            <a:r>
              <a:rPr lang="en-US" altLang="zh-CN" dirty="0"/>
              <a:t>PVD</a:t>
            </a:r>
            <a:r>
              <a:rPr lang="zh-CN" altLang="en-US" sz="16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精镀工艺装备开发。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D829-4404-0A41-BC55-32F7CEFBE8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首先是公司简介，广西贝驰成立于</a:t>
            </a:r>
            <a:r>
              <a:rPr lang="en-US" altLang="zh-CN" dirty="0"/>
              <a:t>2018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月，注册资本</a:t>
            </a:r>
            <a:r>
              <a:rPr lang="en-US" altLang="zh-CN" dirty="0"/>
              <a:t>1000</a:t>
            </a:r>
            <a:r>
              <a:rPr lang="zh-CN" altLang="en-US" dirty="0"/>
              <a:t>万，主营业务分为两大块，</a:t>
            </a:r>
            <a:r>
              <a:rPr lang="en-US" altLang="zh-CN" dirty="0"/>
              <a:t>PVD</a:t>
            </a:r>
            <a:r>
              <a:rPr lang="zh-CN" altLang="en-US" dirty="0"/>
              <a:t>精镀产品研发制造，包含汽车内外饰装饰件和家电产品装饰件，另外一块是</a:t>
            </a:r>
            <a:r>
              <a:rPr lang="en-US" altLang="zh-CN" dirty="0"/>
              <a:t>PVD</a:t>
            </a:r>
            <a:r>
              <a:rPr lang="zh-CN" altLang="en-US" sz="16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精镀工艺装备开发。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D829-4404-0A41-BC55-32F7CEFBE8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image" Target="../media/image3.jpe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2.jpeg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333375" y="187325"/>
            <a:ext cx="78943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>
            <p:custDataLst>
              <p:tags r:id="rId3"/>
            </p:custDataLst>
          </p:nvPr>
        </p:nvSpPr>
        <p:spPr>
          <a:xfrm>
            <a:off x="333375" y="5826126"/>
            <a:ext cx="7894320" cy="38230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3"/>
          <p:cNvSpPr/>
          <p:nvPr userDrawn="1">
            <p:custDataLst>
              <p:tags r:id="rId4"/>
            </p:custDataLst>
          </p:nvPr>
        </p:nvSpPr>
        <p:spPr>
          <a:xfrm>
            <a:off x="5362575" y="1032081"/>
            <a:ext cx="7162800" cy="37444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45" y="1533050"/>
            <a:ext cx="5729005" cy="4166549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7"/>
            </p:custDataLst>
          </p:nvPr>
        </p:nvCxnSpPr>
        <p:spPr>
          <a:xfrm>
            <a:off x="1003935" y="3421913"/>
            <a:ext cx="1082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625475" y="3603625"/>
            <a:ext cx="4724043" cy="666747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795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25471" y="4319270"/>
            <a:ext cx="4724044" cy="1077985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211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03257" y="630559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003305" y="1139833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572252" y="1139833"/>
            <a:ext cx="5283242" cy="5388907"/>
          </a:xfrm>
        </p:spPr>
        <p:txBody>
          <a:bodyPr>
            <a:noAutofit/>
          </a:bodyPr>
          <a:lstStyle>
            <a:lvl1pPr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03257" y="630559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003305" y="1139833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11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003300" y="1593850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569125" y="1139833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11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569125" y="1593850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333375" y="3616325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1146084" y="881438"/>
            <a:ext cx="10566583" cy="546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003257" y="916305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03305" y="630559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003305" y="1139833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572300" y="1139833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904510" y="1139833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003300" y="1139825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003305" y="1139833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333375" y="3616325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/>
          <p:nvPr userDrawn="1">
            <p:custDataLst>
              <p:tags r:id="rId3"/>
            </p:custDataLst>
          </p:nvPr>
        </p:nvSpPr>
        <p:spPr>
          <a:xfrm>
            <a:off x="1146084" y="881438"/>
            <a:ext cx="10566583" cy="546977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51555" y="1925366"/>
            <a:ext cx="4409734" cy="1120146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633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image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32195" y="1968500"/>
            <a:ext cx="6393180" cy="3593465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1608365" y="3120759"/>
            <a:ext cx="4409734" cy="720456"/>
          </a:xfrm>
        </p:spPr>
        <p:txBody>
          <a:bodyPr lIns="90000" tIns="46800" rIns="90000" bIns="4680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64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 hasCustomPrompt="1"/>
            <p:custDataLst>
              <p:tags r:id="rId11"/>
            </p:custDataLst>
          </p:nvPr>
        </p:nvSpPr>
        <p:spPr>
          <a:xfrm>
            <a:off x="1608138" y="3879533"/>
            <a:ext cx="4410075" cy="426070"/>
          </a:xfrm>
        </p:spPr>
        <p:txBody>
          <a:bodyPr lIns="90000" tIns="46800" rIns="90000" bIns="4680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1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5" hasCustomPrompt="1"/>
            <p:custDataLst>
              <p:tags r:id="rId12"/>
            </p:custDataLst>
          </p:nvPr>
        </p:nvSpPr>
        <p:spPr>
          <a:xfrm>
            <a:off x="1719263" y="4524375"/>
            <a:ext cx="3384550" cy="307975"/>
          </a:xfr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6" hasCustomPrompt="1"/>
            <p:custDataLst>
              <p:tags r:id="rId13"/>
            </p:custDataLst>
          </p:nvPr>
        </p:nvSpPr>
        <p:spPr>
          <a:xfrm>
            <a:off x="1717675" y="4999038"/>
            <a:ext cx="3384550" cy="307975"/>
          </a:xfrm>
          <a:ln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矩形 5"/>
          <p:cNvSpPr/>
          <p:nvPr userDrawn="1">
            <p:custDataLst>
              <p:tags r:id="rId6"/>
            </p:custDataLst>
          </p:nvPr>
        </p:nvSpPr>
        <p:spPr>
          <a:xfrm>
            <a:off x="11623046" y="6461135"/>
            <a:ext cx="902329" cy="247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626175" y="491525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614975" y="1436525"/>
            <a:ext cx="9626400" cy="723600"/>
          </a:xfrm>
        </p:spPr>
        <p:txBody>
          <a:bodyPr anchor="ctr">
            <a:normAutofit/>
          </a:bodyPr>
          <a:lstStyle>
            <a:lvl1pPr>
              <a:defRPr sz="337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614488" y="2350925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11623040" y="6461125"/>
            <a:ext cx="902335" cy="24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 10"/>
          <p:cNvSpPr/>
          <p:nvPr userDrawn="1">
            <p:custDataLst>
              <p:tags r:id="rId9"/>
            </p:custDataLst>
          </p:nvPr>
        </p:nvSpPr>
        <p:spPr>
          <a:xfrm>
            <a:off x="333375" y="508000"/>
            <a:ext cx="902335" cy="24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33375" y="187325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sz="1800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16575" y="957725"/>
            <a:ext cx="3960000" cy="882000"/>
          </a:xfrm>
        </p:spPr>
        <p:txBody>
          <a:bodyPr anchor="ctr">
            <a:normAutofit/>
          </a:bodyPr>
          <a:lstStyle>
            <a:lvl1pPr>
              <a:defRPr sz="379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920175" y="1951325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434575" y="957263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矩形 10"/>
          <p:cNvSpPr/>
          <p:nvPr userDrawn="1">
            <p:custDataLst>
              <p:tags r:id="rId9"/>
            </p:custDataLst>
          </p:nvPr>
        </p:nvSpPr>
        <p:spPr>
          <a:xfrm rot="5400000">
            <a:off x="11319510" y="1269365"/>
            <a:ext cx="2287905" cy="123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/>
          <p:nvPr userDrawn="1">
            <p:custDataLst>
              <p:tags r:id="rId10"/>
            </p:custDataLst>
          </p:nvPr>
        </p:nvSpPr>
        <p:spPr>
          <a:xfrm rot="5400000">
            <a:off x="11319510" y="3551555"/>
            <a:ext cx="2287905" cy="123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矩形 12"/>
          <p:cNvSpPr/>
          <p:nvPr userDrawn="1">
            <p:custDataLst>
              <p:tags r:id="rId11"/>
            </p:custDataLst>
          </p:nvPr>
        </p:nvSpPr>
        <p:spPr>
          <a:xfrm rot="5400000">
            <a:off x="11319510" y="5839460"/>
            <a:ext cx="2287905" cy="1238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333375" y="187325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945375" y="968525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79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945375" y="1846925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946150" y="2995325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矩形 10"/>
          <p:cNvSpPr/>
          <p:nvPr userDrawn="1">
            <p:custDataLst>
              <p:tags r:id="rId9"/>
            </p:custDataLst>
          </p:nvPr>
        </p:nvSpPr>
        <p:spPr>
          <a:xfrm>
            <a:off x="5592153" y="6873875"/>
            <a:ext cx="1674443" cy="180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300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33375" y="521652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938175" y="856925"/>
            <a:ext cx="10976400" cy="565200"/>
          </a:xfrm>
        </p:spPr>
        <p:txBody>
          <a:bodyPr wrap="square" anchor="ctr">
            <a:normAutofit/>
          </a:bodyPr>
          <a:lstStyle>
            <a:lvl1pPr algn="ctr">
              <a:defRPr sz="337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938212" y="1868525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927375" y="5367725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" name="矩形 9"/>
          <p:cNvSpPr/>
          <p:nvPr userDrawn="1">
            <p:custDataLst>
              <p:tags r:id="rId9"/>
            </p:custDataLst>
          </p:nvPr>
        </p:nvSpPr>
        <p:spPr>
          <a:xfrm>
            <a:off x="5596390" y="187325"/>
            <a:ext cx="1674443" cy="180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300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333375" y="187325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912975" y="424925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912975" y="1850525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575775" y="1850525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905775" y="5004125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586575" y="5000525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2" name="矩形 11"/>
          <p:cNvSpPr/>
          <p:nvPr userDrawn="1">
            <p:custDataLst>
              <p:tags r:id="rId11"/>
            </p:custDataLst>
          </p:nvPr>
        </p:nvSpPr>
        <p:spPr>
          <a:xfrm>
            <a:off x="11623046" y="6461135"/>
            <a:ext cx="902329" cy="247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25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333375" y="1146549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856175" y="1526525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33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855788" y="4050125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8"/>
            </p:custDataLst>
          </p:nvPr>
        </p:nvSpPr>
        <p:spPr>
          <a:xfrm>
            <a:off x="5592153" y="6807201"/>
            <a:ext cx="1674443" cy="24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25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>
            <p:custDataLst>
              <p:tags r:id="rId9"/>
            </p:custDataLst>
          </p:nvPr>
        </p:nvSpPr>
        <p:spPr>
          <a:xfrm>
            <a:off x="5592153" y="187325"/>
            <a:ext cx="1674443" cy="24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2500" lnSpcReduction="20000"/>
          </a:bodyPr>
          <a:lstStyle/>
          <a:p>
            <a:pPr algn="ctr"/>
            <a:endParaRPr lang="zh-CN" altLang="en-US" sz="18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6"/>
          <p:cNvSpPr/>
          <p:nvPr userDrawn="1"/>
        </p:nvSpPr>
        <p:spPr bwMode="gray">
          <a:xfrm>
            <a:off x="7472474" y="0"/>
            <a:ext cx="5384602" cy="780189"/>
          </a:xfrm>
          <a:custGeom>
            <a:avLst/>
            <a:gdLst>
              <a:gd name="T0" fmla="*/ 2147483647 w 3130"/>
              <a:gd name="T1" fmla="*/ 2147483647 h 453"/>
              <a:gd name="T2" fmla="*/ 2147483647 w 3130"/>
              <a:gd name="T3" fmla="*/ 0 h 453"/>
              <a:gd name="T4" fmla="*/ 0 w 3130"/>
              <a:gd name="T5" fmla="*/ 0 h 453"/>
              <a:gd name="T6" fmla="*/ 2147483647 w 3130"/>
              <a:gd name="T7" fmla="*/ 2147483647 h 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rgbClr val="A8D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3368"/>
            <a:ext cx="12860425" cy="60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658007" cy="1255668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58007" y="574260"/>
            <a:ext cx="3777258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6"/>
          <p:cNvSpPr/>
          <p:nvPr userDrawn="1"/>
        </p:nvSpPr>
        <p:spPr bwMode="gray">
          <a:xfrm>
            <a:off x="7797483" y="0"/>
            <a:ext cx="5105400" cy="739775"/>
          </a:xfrm>
          <a:custGeom>
            <a:avLst/>
            <a:gdLst>
              <a:gd name="T0" fmla="*/ 2147483647 w 3130"/>
              <a:gd name="T1" fmla="*/ 2147483647 h 453"/>
              <a:gd name="T2" fmla="*/ 2147483647 w 3130"/>
              <a:gd name="T3" fmla="*/ 0 h 453"/>
              <a:gd name="T4" fmla="*/ 0 w 3130"/>
              <a:gd name="T5" fmla="*/ 0 h 453"/>
              <a:gd name="T6" fmla="*/ 2147483647 w 3130"/>
              <a:gd name="T7" fmla="*/ 2147483647 h 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rgbClr val="A8D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54800"/>
            <a:ext cx="128619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623888" cy="1190625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23888" y="544513"/>
            <a:ext cx="3581400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7082639"/>
            <a:ext cx="12858750" cy="1500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矩形 2"/>
          <p:cNvSpPr/>
          <p:nvPr userDrawn="1"/>
        </p:nvSpPr>
        <p:spPr>
          <a:xfrm>
            <a:off x="346198" y="0"/>
            <a:ext cx="576994" cy="1203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084949" y="1203382"/>
            <a:ext cx="3427604" cy="265756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65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461509" y="1203382"/>
            <a:ext cx="3427604" cy="265756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65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084949" y="4077455"/>
            <a:ext cx="3427604" cy="265756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65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461509" y="4077455"/>
            <a:ext cx="3427604" cy="265756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65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椭圆 9"/>
          <p:cNvSpPr/>
          <p:nvPr userDrawn="1"/>
        </p:nvSpPr>
        <p:spPr>
          <a:xfrm>
            <a:off x="11110154" y="233783"/>
            <a:ext cx="857250" cy="8572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11373044" y="294516"/>
            <a:ext cx="1188720" cy="6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935">
                <a:solidFill>
                  <a:schemeClr val="accent1"/>
                </a:solidFill>
                <a:latin typeface="Impact" panose="020B0806030902050204" pitchFamily="34" charset="0"/>
              </a:rPr>
              <a:t>LOGO</a:t>
            </a:r>
            <a:endParaRPr lang="en-US" altLang="zh-CN" sz="3935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333375" y="3616325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</a:endParaRPr>
          </a:p>
        </p:txBody>
      </p:sp>
      <p:sp>
        <p:nvSpPr>
          <p:cNvPr id="14" name="矩形 13"/>
          <p:cNvSpPr/>
          <p:nvPr userDrawn="1">
            <p:custDataLst>
              <p:tags r:id="rId3"/>
            </p:custDataLst>
          </p:nvPr>
        </p:nvSpPr>
        <p:spPr>
          <a:xfrm>
            <a:off x="1146084" y="885248"/>
            <a:ext cx="10566583" cy="546977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584450" y="3152534"/>
            <a:ext cx="4471545" cy="733786"/>
          </a:xfrm>
        </p:spPr>
        <p:txBody>
          <a:bodyPr lIns="90000" tIns="46800" rIns="90000" bIns="46800" anchor="b" anchorCtr="0">
            <a:normAutofit/>
          </a:bodyPr>
          <a:lstStyle>
            <a:lvl1pPr algn="l">
              <a:defRPr sz="4220" spc="600" baseline="0"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84450" y="3934976"/>
            <a:ext cx="4471545" cy="419637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19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</a:defRPr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7625" indent="0" algn="ctr">
              <a:buNone/>
              <a:defRPr sz="168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1719263" y="4451805"/>
            <a:ext cx="3384550" cy="307975"/>
          </a:xfrm>
          <a:solidFill>
            <a:schemeClr val="accent1"/>
          </a:solidFill>
        </p:spPr>
        <p:txBody>
          <a:bodyPr lIns="90000" tIns="46800" rIns="90000" bIns="46800"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  <p:custDataLst>
              <p:tags r:id="rId9"/>
            </p:custDataLst>
          </p:nvPr>
        </p:nvSpPr>
        <p:spPr>
          <a:xfrm>
            <a:off x="1719263" y="4926468"/>
            <a:ext cx="3384550" cy="301625"/>
          </a:xfrm>
          <a:ln>
            <a:solidFill>
              <a:schemeClr val="accent1"/>
            </a:solidFill>
          </a:ln>
        </p:spPr>
        <p:txBody>
          <a:bodyPr lIns="90000" tIns="46800" rIns="90000" bIns="46800"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pic>
        <p:nvPicPr>
          <p:cNvPr id="4" name="图片 3" descr="http://img8.file.cache.docer.com/storage/20190909/e7e9aa7bcc0107345fb2e9ed99253d68.jpge7e9aa7bcc0107345fb2e9ed99253d6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 t="12528" b="12528"/>
          <a:stretch>
            <a:fillRect/>
          </a:stretch>
        </p:blipFill>
        <p:spPr>
          <a:xfrm>
            <a:off x="6132195" y="1968500"/>
            <a:ext cx="6393180" cy="3593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03257" y="630559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03257" y="1139833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5" Type="http://schemas.openxmlformats.org/officeDocument/2006/relationships/theme" Target="../theme/theme2.xml"/><Relationship Id="rId24" Type="http://schemas.openxmlformats.org/officeDocument/2006/relationships/tags" Target="../tags/tag136.xml"/><Relationship Id="rId23" Type="http://schemas.openxmlformats.org/officeDocument/2006/relationships/tags" Target="../tags/tag135.xml"/><Relationship Id="rId22" Type="http://schemas.openxmlformats.org/officeDocument/2006/relationships/tags" Target="../tags/tag134.xml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slideLayout" Target="../slideLayouts/slideLayout9.xml"/><Relationship Id="rId19" Type="http://schemas.openxmlformats.org/officeDocument/2006/relationships/tags" Target="../tags/tag131.xml"/><Relationship Id="rId18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244409" y="6240380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www.1ppt.com/moban/     </a:t>
            </a:r>
            <a:r>
              <a:rPr lang="zh-CN" altLang="en-US" sz="100" dirty="0">
                <a:solidFill>
                  <a:schemeClr val="bg1"/>
                </a:solidFill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www.1ppt.com/hangye/ 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节日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www.1ppt.com/jieri/           PPT</a:t>
            </a:r>
            <a:r>
              <a:rPr lang="zh-CN" altLang="en-US" sz="100" dirty="0">
                <a:solidFill>
                  <a:schemeClr val="bg1"/>
                </a:solidFill>
              </a:rPr>
              <a:t>素材下载：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www.1ppt.com/sucai/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背景图片：</a:t>
            </a:r>
            <a:r>
              <a:rPr lang="en-US" altLang="zh-CN" sz="100" dirty="0">
                <a:solidFill>
                  <a:schemeClr val="bg1"/>
                </a:solidFill>
              </a:rPr>
              <a:t>www.1ppt.com/beijing/      PPT</a:t>
            </a:r>
            <a:r>
              <a:rPr lang="zh-CN" altLang="en-US" sz="100" dirty="0">
                <a:solidFill>
                  <a:schemeClr val="bg1"/>
                </a:solidFill>
              </a:rPr>
              <a:t>图表下载：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www.1ppt.com/tubiao/      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优秀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        PPT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www.1ppt.com/powerpoint/      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Word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www.1ppt.com/word/              Excel</a:t>
            </a:r>
            <a:r>
              <a:rPr lang="zh-CN" altLang="en-US" sz="100" dirty="0">
                <a:solidFill>
                  <a:schemeClr val="bg1"/>
                </a:solidFill>
              </a:rPr>
              <a:t>教程：</a:t>
            </a:r>
            <a:r>
              <a:rPr lang="en-US" altLang="zh-CN" sz="100" dirty="0">
                <a:solidFill>
                  <a:schemeClr val="bg1"/>
                </a:solidFill>
              </a:rPr>
              <a:t>www.1ppt.com/excel/  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资料下载：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www.1ppt.com/ziliao/                PPT</a:t>
            </a:r>
            <a:r>
              <a:rPr lang="zh-CN" altLang="en-US" sz="100" dirty="0">
                <a:solidFill>
                  <a:schemeClr val="bg1"/>
                </a:solidFill>
              </a:rPr>
              <a:t>课件下载：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 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范文下载：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www.1ppt.com/fanwen/             </a:t>
            </a:r>
            <a:r>
              <a:rPr lang="zh-CN" altLang="en-US" sz="100" dirty="0">
                <a:solidFill>
                  <a:schemeClr val="bg1"/>
                </a:solidFill>
              </a:rPr>
              <a:t>试卷下载：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www.1ppt.com/shiti/  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教案下载：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www.1ppt.com/jiaoan/        PPT</a:t>
            </a:r>
            <a:r>
              <a:rPr lang="zh-CN" altLang="en-US" sz="100" dirty="0">
                <a:solidFill>
                  <a:schemeClr val="bg1"/>
                </a:solidFill>
              </a:rPr>
              <a:t>论坛：</a:t>
            </a:r>
            <a:r>
              <a:rPr lang="en-US" altLang="zh-CN" sz="100" dirty="0">
                <a:solidFill>
                  <a:schemeClr val="bg1"/>
                </a:solidFill>
              </a:rPr>
              <a:t>www.1ppt.cn</a:t>
            </a:r>
            <a:endParaRPr lang="en-US" altLang="zh-CN" sz="100" dirty="0">
              <a:solidFill>
                <a:schemeClr val="bg1"/>
              </a:solidFill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 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1003257" y="630555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1003257" y="1139833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1213117" y="6537158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6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449375" y="6537158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6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943975" y="6537158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6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333375" y="187325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64565" rtl="0" eaLnBrk="1" fontAlgn="auto" latinLnBrk="0" hangingPunct="1">
        <a:lnSpc>
          <a:spcPct val="100000"/>
        </a:lnSpc>
        <a:spcBef>
          <a:spcPct val="0"/>
        </a:spcBef>
        <a:buNone/>
        <a:defRPr sz="253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41300" indent="-241300" algn="l" defTabSz="9645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723265" indent="-241300" algn="l" defTabSz="9645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97355" algn="l"/>
        </a:tabLst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205230" indent="-241300" algn="l" defTabSz="9645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87830" indent="-241300" algn="l" defTabSz="9645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169795" indent="-241300" algn="l" defTabSz="96456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6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37.xml"/><Relationship Id="rId10" Type="http://schemas.openxmlformats.org/officeDocument/2006/relationships/image" Target="../media/image15.sv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62.xml"/><Relationship Id="rId7" Type="http://schemas.openxmlformats.org/officeDocument/2006/relationships/image" Target="../media/image54.svg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4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5.xml"/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66.xml"/><Relationship Id="rId2" Type="http://schemas.openxmlformats.org/officeDocument/2006/relationships/image" Target="../media/image64.png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7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svg"/><Relationship Id="rId8" Type="http://schemas.openxmlformats.org/officeDocument/2006/relationships/image" Target="../media/image73.png"/><Relationship Id="rId7" Type="http://schemas.openxmlformats.org/officeDocument/2006/relationships/image" Target="../media/image72.jpe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69.xml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70.xml"/><Relationship Id="rId7" Type="http://schemas.openxmlformats.org/officeDocument/2006/relationships/image" Target="../media/image80.sv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1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1.xml"/><Relationship Id="rId25" Type="http://schemas.openxmlformats.org/officeDocument/2006/relationships/themeOverride" Target="../theme/themeOverride1.xml"/><Relationship Id="rId24" Type="http://schemas.openxmlformats.org/officeDocument/2006/relationships/tags" Target="../tags/tag152.xml"/><Relationship Id="rId23" Type="http://schemas.openxmlformats.org/officeDocument/2006/relationships/image" Target="../media/image20.svg"/><Relationship Id="rId22" Type="http://schemas.openxmlformats.org/officeDocument/2006/relationships/image" Target="../media/image19.png"/><Relationship Id="rId21" Type="http://schemas.openxmlformats.org/officeDocument/2006/relationships/image" Target="file:///C:\Users\&#40644;&#26757;&#33635;\AppData\Local\Temp\wps\INetCache\988616ef65e2bf4b4faa9207afe6c772" TargetMode="External"/><Relationship Id="rId20" Type="http://schemas.openxmlformats.org/officeDocument/2006/relationships/image" Target="../media/image18.jpeg"/><Relationship Id="rId2" Type="http://schemas.openxmlformats.org/officeDocument/2006/relationships/tags" Target="../tags/tag138.xml"/><Relationship Id="rId19" Type="http://schemas.openxmlformats.org/officeDocument/2006/relationships/tags" Target="../tags/tag151.xml"/><Relationship Id="rId18" Type="http://schemas.openxmlformats.org/officeDocument/2006/relationships/image" Target="file:///C:\Users\&#40644;&#26757;&#33635;\AppData\Local\Temp\wps\INetCache\260bba64c1390bb5452d1d4e49e4ac46" TargetMode="External"/><Relationship Id="rId17" Type="http://schemas.openxmlformats.org/officeDocument/2006/relationships/image" Target="../media/image17.jpeg"/><Relationship Id="rId16" Type="http://schemas.openxmlformats.org/officeDocument/2006/relationships/tags" Target="../tags/tag150.xml"/><Relationship Id="rId15" Type="http://schemas.openxmlformats.org/officeDocument/2006/relationships/image" Target="file:///C:\Users\&#40644;&#26757;&#33635;\AppData\Local\Temp\wps\INetCache\9b51f02d891678d18dfaca98cc3da691" TargetMode="External"/><Relationship Id="rId14" Type="http://schemas.openxmlformats.org/officeDocument/2006/relationships/image" Target="../media/image16.jpeg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72.xml"/><Relationship Id="rId7" Type="http://schemas.openxmlformats.org/officeDocument/2006/relationships/image" Target="../media/image90.svg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3.xml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74.xml"/><Relationship Id="rId7" Type="http://schemas.openxmlformats.org/officeDocument/2006/relationships/image" Target="../media/image96.sv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5.xml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6.xml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7.xml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78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9.xml"/><Relationship Id="rId4" Type="http://schemas.openxmlformats.org/officeDocument/2006/relationships/image" Target="../media/image114.svg"/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0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1.xml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3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2.xml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3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3" Type="http://schemas.openxmlformats.org/officeDocument/2006/relationships/image" Target="file:///C:\Users\&#40644;&#26757;&#33635;\AppData\Local\Temp\wps\INetCache\2fd0cd9bee86cf4bcfb63d77f3203e93" TargetMode="External"/><Relationship Id="rId2" Type="http://schemas.openxmlformats.org/officeDocument/2006/relationships/image" Target="../media/image125.jpeg"/><Relationship Id="rId1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4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5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6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7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8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9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image" Target="../media/image137.jpe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0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1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5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tags" Target="../tags/tag154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2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3.xml"/><Relationship Id="rId4" Type="http://schemas.openxmlformats.org/officeDocument/2006/relationships/image" Target="../media/image116.svg"/><Relationship Id="rId3" Type="http://schemas.openxmlformats.org/officeDocument/2006/relationships/image" Target="../media/image115.png"/><Relationship Id="rId2" Type="http://schemas.openxmlformats.org/officeDocument/2006/relationships/image" Target="../media/image147.png"/><Relationship Id="rId1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4.xml"/><Relationship Id="rId4" Type="http://schemas.openxmlformats.org/officeDocument/2006/relationships/image" Target="../media/image149.png"/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5.xml"/><Relationship Id="rId4" Type="http://schemas.openxmlformats.org/officeDocument/2006/relationships/image" Target="../media/image151.png"/><Relationship Id="rId3" Type="http://schemas.openxmlformats.org/officeDocument/2006/relationships/image" Target="../media/image150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96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3" Type="http://schemas.openxmlformats.org/officeDocument/2006/relationships/image" Target="file:///C:\Users\admin\AppData\Local\Temp\wps\INetCache\6a9d4d21dfaac369ca6ed52fe19fe804" TargetMode="External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svg"/><Relationship Id="rId8" Type="http://schemas.openxmlformats.org/officeDocument/2006/relationships/image" Target="../media/image115.png"/><Relationship Id="rId7" Type="http://schemas.openxmlformats.org/officeDocument/2006/relationships/image" Target="../media/image160.png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97.xml"/><Relationship Id="rId1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8.xml"/><Relationship Id="rId4" Type="http://schemas.openxmlformats.org/officeDocument/2006/relationships/image" Target="../media/image162.png"/><Relationship Id="rId3" Type="http://schemas.openxmlformats.org/officeDocument/2006/relationships/image" Target="../media/image161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9.xml"/><Relationship Id="rId4" Type="http://schemas.openxmlformats.org/officeDocument/2006/relationships/image" Target="../media/image164.png"/><Relationship Id="rId3" Type="http://schemas.openxmlformats.org/officeDocument/2006/relationships/image" Target="../media/image163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00.xml"/><Relationship Id="rId4" Type="http://schemas.openxmlformats.org/officeDocument/2006/relationships/image" Target="../media/image166.png"/><Relationship Id="rId3" Type="http://schemas.openxmlformats.org/officeDocument/2006/relationships/image" Target="../media/image165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01.xml"/><Relationship Id="rId4" Type="http://schemas.openxmlformats.org/officeDocument/2006/relationships/image" Target="../media/image168.png"/><Relationship Id="rId3" Type="http://schemas.openxmlformats.org/officeDocument/2006/relationships/image" Target="../media/image16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57.xml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tags" Target="../tags/tag15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02.xml"/><Relationship Id="rId1" Type="http://schemas.openxmlformats.org/officeDocument/2006/relationships/image" Target="../media/image1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4.xml"/><Relationship Id="rId1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4.png"/><Relationship Id="rId8" Type="http://schemas.openxmlformats.org/officeDocument/2006/relationships/image" Target="../media/image173.png"/><Relationship Id="rId7" Type="http://schemas.openxmlformats.org/officeDocument/2006/relationships/image" Target="../media/image172.png"/><Relationship Id="rId6" Type="http://schemas.openxmlformats.org/officeDocument/2006/relationships/tags" Target="../tags/tag205.xml"/><Relationship Id="rId5" Type="http://schemas.openxmlformats.org/officeDocument/2006/relationships/image" Target="file:///C:\Users\&#40644;&#26757;&#33635;\AppData\Local\Temp\wps\INetCache\073e7c97732af928a6f1215dc1d4d2ee" TargetMode="External"/><Relationship Id="rId4" Type="http://schemas.openxmlformats.org/officeDocument/2006/relationships/image" Target="../media/image171.jpeg"/><Relationship Id="rId3" Type="http://schemas.openxmlformats.org/officeDocument/2006/relationships/image" Target="file:///C:\Users\&#40644;&#26757;&#33635;\AppData\Local\Temp\wps\INetCache\b1d164cf56cbed4e0d0dc6ee3d2e8cb4" TargetMode="External"/><Relationship Id="rId2" Type="http://schemas.openxmlformats.org/officeDocument/2006/relationships/image" Target="../media/image170.jpe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06.xml"/><Relationship Id="rId10" Type="http://schemas.openxmlformats.org/officeDocument/2006/relationships/image" Target="../media/image175.png"/><Relationship Id="rId1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image" Target="../media/image17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58.xml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svg"/><Relationship Id="rId7" Type="http://schemas.openxmlformats.org/officeDocument/2006/relationships/image" Target="../media/image37.png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59.xml"/><Relationship Id="rId11" Type="http://schemas.openxmlformats.org/officeDocument/2006/relationships/image" Target="../media/image41.jpeg"/><Relationship Id="rId10" Type="http://schemas.openxmlformats.org/officeDocument/2006/relationships/image" Target="../media/image40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60.xml"/><Relationship Id="rId10" Type="http://schemas.openxmlformats.org/officeDocument/2006/relationships/image" Target="../media/image48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1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2440" y="2896235"/>
            <a:ext cx="11931015" cy="3990975"/>
          </a:xfrm>
          <a:prstGeom prst="rect">
            <a:avLst/>
          </a:prstGeom>
          <a:solidFill>
            <a:srgbClr val="00682F"/>
          </a:solidFill>
          <a:ln>
            <a:solidFill>
              <a:srgbClr val="145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00455" y="1096645"/>
            <a:ext cx="11301730" cy="52203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1485265" y="4037330"/>
            <a:ext cx="4313555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821815" y="2356485"/>
            <a:ext cx="3641090" cy="1445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400" b="1"/>
              <a:t>广西贝驰汽车</a:t>
            </a:r>
            <a:endParaRPr lang="zh-CN" altLang="en-US" sz="4400" b="1"/>
          </a:p>
          <a:p>
            <a:r>
              <a:rPr lang="zh-CN" altLang="en-US" sz="4400" b="1"/>
              <a:t>科技有限公司</a:t>
            </a:r>
            <a:endParaRPr lang="zh-CN" altLang="en-US" sz="4400" b="1"/>
          </a:p>
        </p:txBody>
      </p:sp>
      <p:pic>
        <p:nvPicPr>
          <p:cNvPr id="9" name="图片 8" descr="303b32313537333037313bcad6c5f5c6fbb3b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535" y="232410"/>
            <a:ext cx="1106805" cy="110680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flipV="1">
            <a:off x="8409940" y="994410"/>
            <a:ext cx="3992245" cy="102235"/>
          </a:xfrm>
          <a:prstGeom prst="rect">
            <a:avLst/>
          </a:prstGeom>
          <a:solidFill>
            <a:srgbClr val="0068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&amp;pky8922793187&amp;2&amp;"/>
          <p:cNvPicPr>
            <a:picLocks noChangeAspect="1"/>
          </p:cNvPicPr>
          <p:nvPr/>
        </p:nvPicPr>
        <p:blipFill>
          <a:blip r:embed="rId4"/>
          <a:srcRect t="13929" b="10698"/>
          <a:stretch>
            <a:fillRect/>
          </a:stretch>
        </p:blipFill>
        <p:spPr>
          <a:xfrm>
            <a:off x="6285230" y="511810"/>
            <a:ext cx="6236335" cy="3525520"/>
          </a:xfrm>
          <a:prstGeom prst="parallelogram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" name="图片 4" descr="343632393035343b343632393037393bb5d8d6b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7715" y="4309745"/>
            <a:ext cx="376555" cy="376555"/>
          </a:xfrm>
          <a:prstGeom prst="rect">
            <a:avLst/>
          </a:prstGeom>
        </p:spPr>
      </p:pic>
      <p:pic>
        <p:nvPicPr>
          <p:cNvPr id="6" name="图片 5" descr="343632393035343b343632393038383bb5e7bbb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9945" y="4906645"/>
            <a:ext cx="344170" cy="344170"/>
          </a:xfrm>
          <a:prstGeom prst="rect">
            <a:avLst/>
          </a:prstGeom>
        </p:spPr>
      </p:pic>
      <p:pic>
        <p:nvPicPr>
          <p:cNvPr id="10" name="图片 9" descr="343632393035343b343632393039323bd3cacfe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37715" y="5520690"/>
            <a:ext cx="406400" cy="406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41270" y="4314190"/>
            <a:ext cx="3551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广西柳州市鱼峰区车园横六路</a:t>
            </a:r>
            <a:r>
              <a:rPr lang="en-US" altLang="zh-CN"/>
              <a:t>7</a:t>
            </a:r>
            <a:r>
              <a:rPr lang="zh-CN" altLang="en-US"/>
              <a:t>号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613660" y="4756150"/>
            <a:ext cx="3295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ym typeface="+mn-ea"/>
              </a:rPr>
              <a:t>15973130778</a:t>
            </a:r>
            <a:r>
              <a:rPr lang="zh-CN" altLang="en-US">
                <a:sym typeface="+mn-ea"/>
              </a:rPr>
              <a:t>周赞鹏（总经理）；</a:t>
            </a:r>
            <a:r>
              <a:rPr lang="en-US" altLang="zh-CN">
                <a:sym typeface="+mn-ea"/>
              </a:rPr>
              <a:t>1</a:t>
            </a:r>
            <a:r>
              <a:rPr lang="en-US">
                <a:sym typeface="+mn-ea"/>
              </a:rPr>
              <a:t>7754574507</a:t>
            </a:r>
            <a:r>
              <a:rPr lang="en-US" altLang="zh-CN" dirty="0"/>
              <a:t> </a:t>
            </a:r>
            <a:r>
              <a:rPr lang="zh-CN" altLang="en-US" dirty="0"/>
              <a:t>黄立邦（</a:t>
            </a:r>
            <a:r>
              <a:rPr lang="zh-CN" altLang="en-US" dirty="0"/>
              <a:t>业务）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685415" y="5401310"/>
            <a:ext cx="3221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abel.zhou@sokan.com.cn</a:t>
            </a:r>
            <a:endParaRPr lang="en-US" altLang="zh-CN"/>
          </a:p>
          <a:p>
            <a:r>
              <a:rPr lang="en-US" altLang="zh-CN"/>
              <a:t>seven.huang@sokan.com.cn</a:t>
            </a:r>
            <a:endParaRPr lang="en-US" altLang="zh-CN"/>
          </a:p>
        </p:txBody>
      </p:sp>
      <p:sp>
        <p:nvSpPr>
          <p:cNvPr id="29" name="文本框 28"/>
          <p:cNvSpPr txBox="1"/>
          <p:nvPr/>
        </p:nvSpPr>
        <p:spPr>
          <a:xfrm>
            <a:off x="2231390" y="1157605"/>
            <a:ext cx="2821305" cy="1198880"/>
          </a:xfrm>
          <a:prstGeom prst="rect">
            <a:avLst/>
          </a:prstGeom>
          <a:noFill/>
          <a:effectLst>
            <a:outerShdw blurRad="50800" dist="762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7200" b="1">
                <a:solidFill>
                  <a:srgbClr val="00682F"/>
                </a:solidFill>
              </a:rPr>
              <a:t>B E I C</a:t>
            </a:r>
            <a:endParaRPr lang="en-US" altLang="zh-CN" sz="7200" b="1">
              <a:solidFill>
                <a:srgbClr val="00682F"/>
              </a:solidFill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9287510" y="4120515"/>
            <a:ext cx="2879725" cy="2376170"/>
          </a:xfrm>
          <a:prstGeom prst="rect">
            <a:avLst/>
          </a:prstGeom>
          <a:solidFill>
            <a:srgbClr val="00682F"/>
          </a:solidFill>
          <a:ln w="28575">
            <a:solidFill>
              <a:srgbClr val="00682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07150" y="4120515"/>
            <a:ext cx="2856230" cy="460375"/>
          </a:xfrm>
          <a:prstGeom prst="rect">
            <a:avLst/>
          </a:prstGeom>
          <a:solidFill>
            <a:schemeClr val="bg1"/>
          </a:solidFill>
          <a:ln w="28575">
            <a:solidFill>
              <a:srgbClr val="00682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07785" y="1744345"/>
            <a:ext cx="2879725" cy="2376170"/>
          </a:xfrm>
          <a:prstGeom prst="rect">
            <a:avLst/>
          </a:prstGeom>
          <a:solidFill>
            <a:srgbClr val="00682F"/>
          </a:solidFill>
          <a:ln w="28575">
            <a:solidFill>
              <a:srgbClr val="00682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8335" y="1744345"/>
            <a:ext cx="2879725" cy="2376170"/>
          </a:xfrm>
          <a:prstGeom prst="rect">
            <a:avLst/>
          </a:prstGeom>
          <a:solidFill>
            <a:schemeClr val="bg1"/>
          </a:solidFill>
          <a:ln w="28575">
            <a:solidFill>
              <a:srgbClr val="00682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3088640" cy="254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8521" y="88434"/>
            <a:ext cx="3691691" cy="583565"/>
          </a:xfrm>
          <a:prstGeom prst="rect">
            <a:avLst/>
          </a:prstGeom>
          <a:noFill/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“锐”文化 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813435" y="808355"/>
            <a:ext cx="3144520" cy="368300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1800">
                <a:sym typeface="+mn-ea"/>
              </a:rPr>
              <a:t>凝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心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聚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力,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文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化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先</a:t>
            </a: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行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14070" y="2179320"/>
            <a:ext cx="25488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0682F"/>
                </a:solidFill>
              </a:rPr>
              <a:t>企业使命：</a:t>
            </a:r>
            <a:endParaRPr lang="zh-CN" altLang="en-US" sz="3200" b="1">
              <a:solidFill>
                <a:srgbClr val="00682F"/>
              </a:solidFill>
            </a:endParaRPr>
          </a:p>
          <a:p>
            <a:r>
              <a:rPr lang="zh-CN" altLang="en-US" sz="2400" b="1">
                <a:solidFill>
                  <a:srgbClr val="00682F"/>
                </a:solidFill>
              </a:rPr>
              <a:t>持续超越，共创汽车美好生态！</a:t>
            </a:r>
            <a:endParaRPr lang="zh-CN" altLang="en-US" sz="2400" b="1">
              <a:solidFill>
                <a:srgbClr val="00682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21405" y="4336415"/>
            <a:ext cx="2738120" cy="20612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0682F"/>
                </a:solidFill>
              </a:rPr>
              <a:t>企业愿景：</a:t>
            </a:r>
            <a:endParaRPr lang="zh-CN" altLang="en-US" sz="2800" b="1">
              <a:solidFill>
                <a:srgbClr val="00682F"/>
              </a:solidFill>
            </a:endParaRPr>
          </a:p>
          <a:p>
            <a:r>
              <a:rPr lang="zh-CN" altLang="en-US" sz="2400" b="1">
                <a:solidFill>
                  <a:srgbClr val="00682F"/>
                </a:solidFill>
              </a:rPr>
              <a:t>成为客户信赖、员工自豪、社会尊重、具有全球竞争力的公司</a:t>
            </a:r>
            <a:endParaRPr lang="zh-CN" altLang="en-US" sz="2400" b="1">
              <a:solidFill>
                <a:srgbClr val="00682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95135" y="2176780"/>
            <a:ext cx="2229485" cy="1691640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企业精神：</a:t>
            </a:r>
            <a:r>
              <a:rPr lang="zh-CN" altLang="en-US" sz="2400" b="1">
                <a:solidFill>
                  <a:schemeClr val="bg1"/>
                </a:solidFill>
              </a:rPr>
              <a:t>感恩、团队、结果、负责、求精、务实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8335" y="4120515"/>
            <a:ext cx="2879725" cy="2376170"/>
          </a:xfrm>
          <a:prstGeom prst="rect">
            <a:avLst/>
          </a:prstGeom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28060" y="1744345"/>
            <a:ext cx="2879725" cy="2376170"/>
          </a:xfrm>
          <a:prstGeom prst="rect">
            <a:avLst/>
          </a:prstGeom>
          <a:solidFill>
            <a:schemeClr val="bg1"/>
          </a:solidFill>
          <a:ln>
            <a:solidFill>
              <a:srgbClr val="145185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287510" y="1744345"/>
            <a:ext cx="2879725" cy="237617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2" name="图片 31" descr="&amp;pky92111414000&amp;2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010" y="1764030"/>
            <a:ext cx="2603500" cy="23361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606915" y="4264660"/>
            <a:ext cx="2091055" cy="1999615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核心价值观：</a:t>
            </a:r>
            <a:r>
              <a:rPr lang="zh-CN" altLang="en-US" sz="2400" b="1">
                <a:solidFill>
                  <a:schemeClr val="bg1"/>
                </a:solidFill>
              </a:rPr>
              <a:t>一切以客户为中心、与员工共成长、持续创新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5" name="图片 34" descr="&amp;pky97108823041&amp;2&amp;"/>
          <p:cNvPicPr>
            <a:picLocks noChangeAspect="1"/>
          </p:cNvPicPr>
          <p:nvPr/>
        </p:nvPicPr>
        <p:blipFill>
          <a:blip r:embed="rId3"/>
          <a:srcRect r="17410"/>
          <a:stretch>
            <a:fillRect/>
          </a:stretch>
        </p:blipFill>
        <p:spPr>
          <a:xfrm>
            <a:off x="3522980" y="1736090"/>
            <a:ext cx="2889885" cy="2391410"/>
          </a:xfrm>
          <a:prstGeom prst="rect">
            <a:avLst/>
          </a:prstGeom>
        </p:spPr>
      </p:pic>
      <p:pic>
        <p:nvPicPr>
          <p:cNvPr id="37" name="图片 36" descr="&amp;pky93109417344&amp;2&amp;"/>
          <p:cNvPicPr>
            <a:picLocks noChangeAspect="1"/>
          </p:cNvPicPr>
          <p:nvPr/>
        </p:nvPicPr>
        <p:blipFill>
          <a:blip r:embed="rId4"/>
          <a:srcRect l="6986" t="19372" r="592" b="18818"/>
          <a:stretch>
            <a:fillRect/>
          </a:stretch>
        </p:blipFill>
        <p:spPr>
          <a:xfrm>
            <a:off x="635000" y="4120515"/>
            <a:ext cx="2893695" cy="2381885"/>
          </a:xfrm>
          <a:prstGeom prst="rect">
            <a:avLst/>
          </a:prstGeom>
        </p:spPr>
      </p:pic>
      <p:pic>
        <p:nvPicPr>
          <p:cNvPr id="38" name="图片 37" descr="&amp;pky93108376819&amp;2&amp;"/>
          <p:cNvPicPr>
            <a:picLocks noChangeAspect="1"/>
          </p:cNvPicPr>
          <p:nvPr/>
        </p:nvPicPr>
        <p:blipFill>
          <a:blip r:embed="rId5"/>
          <a:srcRect l="19179"/>
          <a:stretch>
            <a:fillRect/>
          </a:stretch>
        </p:blipFill>
        <p:spPr>
          <a:xfrm>
            <a:off x="6411595" y="4127500"/>
            <a:ext cx="2863215" cy="237490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3529965" y="4120515"/>
            <a:ext cx="2879725" cy="2376170"/>
          </a:xfrm>
          <a:prstGeom prst="rect">
            <a:avLst/>
          </a:prstGeom>
          <a:ln w="28575">
            <a:solidFill>
              <a:srgbClr val="00682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0" name="图片 39" descr="343435383131383b343532373338383bcec4bbaf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807720" cy="8077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3" y="0"/>
            <a:ext cx="4071714" cy="723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5" name="文本框 14"/>
          <p:cNvSpPr txBox="1"/>
          <p:nvPr/>
        </p:nvSpPr>
        <p:spPr>
          <a:xfrm>
            <a:off x="1029335" y="1024255"/>
            <a:ext cx="1930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Impact" panose="020B0806030902050204" pitchFamily="34" charset="0"/>
              </a:rPr>
              <a:t>Company Honor</a:t>
            </a:r>
            <a:endParaRPr lang="en-US" altLang="zh-CN" sz="20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9145" y="376555"/>
            <a:ext cx="2514600" cy="64516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司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誉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35" y="1587500"/>
            <a:ext cx="3387090" cy="5645150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4700994" y="736599"/>
            <a:ext cx="636960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cs typeface="+mn-ea"/>
                <a:sym typeface="+mn-lt"/>
              </a:rPr>
              <a:t>面对荣誉，</a:t>
            </a: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cs typeface="+mn-ea"/>
                <a:sym typeface="+mn-lt"/>
              </a:rPr>
              <a:t>我们</a:t>
            </a: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cs typeface="+mn-ea"/>
                <a:sym typeface="+mn-lt"/>
              </a:rPr>
              <a:t>不骄不躁，努力沿着以人为本，全面发展的方</a:t>
            </a: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cs typeface="+mn-ea"/>
                <a:sym typeface="+mn-lt"/>
              </a:rPr>
              <a:t>向</a:t>
            </a: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cs typeface="+mn-ea"/>
                <a:sym typeface="+mn-lt"/>
              </a:rPr>
              <a:t>稳步挺进，为企业的新飞跃，铸造新的辉煌。</a:t>
            </a:r>
            <a:endParaRPr lang="en-US" altLang="zh-CN" sz="1600" b="1">
              <a:solidFill>
                <a:schemeClr val="tx1"/>
              </a:solidFill>
              <a:latin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53205" y="7088505"/>
            <a:ext cx="8805545" cy="144145"/>
          </a:xfrm>
          <a:prstGeom prst="rect">
            <a:avLst/>
          </a:prstGeom>
          <a:solidFill>
            <a:srgbClr val="02602E"/>
          </a:solidFill>
          <a:ln>
            <a:solidFill>
              <a:srgbClr val="02602E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40" y="2142490"/>
            <a:ext cx="2692400" cy="1915795"/>
          </a:xfrm>
          <a:prstGeom prst="rect">
            <a:avLst/>
          </a:prstGeom>
          <a:ln w="38100">
            <a:gradFill>
              <a:gsLst>
                <a:gs pos="14000">
                  <a:srgbClr val="F6CD59"/>
                </a:gs>
                <a:gs pos="100000">
                  <a:srgbClr val="7C5E29"/>
                </a:gs>
                <a:gs pos="0">
                  <a:srgbClr val="CAAF4E"/>
                </a:gs>
              </a:gsLst>
              <a:lin ang="5400000" scaled="1"/>
            </a:gra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/>
          <a:stretch>
            <a:fillRect/>
          </a:stretch>
        </p:blipFill>
        <p:spPr>
          <a:xfrm>
            <a:off x="9634220" y="4408170"/>
            <a:ext cx="2733675" cy="1908175"/>
          </a:xfrm>
          <a:prstGeom prst="rect">
            <a:avLst/>
          </a:prstGeom>
          <a:ln w="38100">
            <a:solidFill>
              <a:srgbClr val="F6CD59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6" name="图片 15" descr="微信图片_202107031537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57390" y="4015105"/>
            <a:ext cx="1909445" cy="2694940"/>
          </a:xfrm>
          <a:prstGeom prst="rect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-843" b="471"/>
          <a:stretch>
            <a:fillRect/>
          </a:stretch>
        </p:blipFill>
        <p:spPr>
          <a:xfrm>
            <a:off x="4721225" y="2041525"/>
            <a:ext cx="1603375" cy="2044065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3371" r="4867" b="2264"/>
          <a:stretch>
            <a:fillRect/>
          </a:stretch>
        </p:blipFill>
        <p:spPr>
          <a:xfrm>
            <a:off x="4773295" y="4408170"/>
            <a:ext cx="1467485" cy="1936115"/>
          </a:xfrm>
          <a:prstGeom prst="rect">
            <a:avLst/>
          </a:prstGeom>
          <a:ln w="57150">
            <a:solidFill>
              <a:srgbClr val="31161F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960" y="2132330"/>
            <a:ext cx="2692400" cy="1915795"/>
          </a:xfrm>
          <a:prstGeom prst="rect">
            <a:avLst/>
          </a:prstGeom>
          <a:ln w="38100">
            <a:gradFill>
              <a:gsLst>
                <a:gs pos="100000">
                  <a:srgbClr val="EEC988"/>
                </a:gs>
                <a:gs pos="0">
                  <a:srgbClr val="CB954D"/>
                </a:gs>
              </a:gsLst>
              <a:lin ang="5400000" scaled="1"/>
            </a:gra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/>
        </p:nvSpPr>
        <p:spPr>
          <a:xfrm>
            <a:off x="354" y="2125215"/>
            <a:ext cx="5073982" cy="1822602"/>
          </a:xfrm>
          <a:custGeom>
            <a:avLst/>
            <a:gdLst>
              <a:gd name="connsiteX0" fmla="*/ 0 w 8993188"/>
              <a:gd name="connsiteY0" fmla="*/ 0 h 1728192"/>
              <a:gd name="connsiteX1" fmla="*/ 8993188 w 8993188"/>
              <a:gd name="connsiteY1" fmla="*/ 0 h 1728192"/>
              <a:gd name="connsiteX2" fmla="*/ 8993188 w 8993188"/>
              <a:gd name="connsiteY2" fmla="*/ 1728192 h 1728192"/>
              <a:gd name="connsiteX3" fmla="*/ 0 w 8993188"/>
              <a:gd name="connsiteY3" fmla="*/ 1728192 h 1728192"/>
              <a:gd name="connsiteX4" fmla="*/ 0 w 8993188"/>
              <a:gd name="connsiteY4" fmla="*/ 0 h 1728192"/>
              <a:gd name="connsiteX0-1" fmla="*/ 0 w 8993188"/>
              <a:gd name="connsiteY0-2" fmla="*/ 0 h 1728192"/>
              <a:gd name="connsiteX1-3" fmla="*/ 8993188 w 8993188"/>
              <a:gd name="connsiteY1-4" fmla="*/ 0 h 1728192"/>
              <a:gd name="connsiteX2-5" fmla="*/ 8985504 w 8993188"/>
              <a:gd name="connsiteY2-6" fmla="*/ 643721 h 1728192"/>
              <a:gd name="connsiteX3-7" fmla="*/ 8993188 w 8993188"/>
              <a:gd name="connsiteY3-8" fmla="*/ 1728192 h 1728192"/>
              <a:gd name="connsiteX4-9" fmla="*/ 0 w 8993188"/>
              <a:gd name="connsiteY4-10" fmla="*/ 1728192 h 1728192"/>
              <a:gd name="connsiteX5" fmla="*/ 0 w 8993188"/>
              <a:gd name="connsiteY5" fmla="*/ 0 h 1728192"/>
              <a:gd name="connsiteX0-11" fmla="*/ 0 w 8993188"/>
              <a:gd name="connsiteY0-12" fmla="*/ 0 h 1728192"/>
              <a:gd name="connsiteX1-13" fmla="*/ 8993188 w 8993188"/>
              <a:gd name="connsiteY1-14" fmla="*/ 0 h 1728192"/>
              <a:gd name="connsiteX2-15" fmla="*/ 8461248 w 8993188"/>
              <a:gd name="connsiteY2-16" fmla="*/ 1265513 h 1728192"/>
              <a:gd name="connsiteX3-17" fmla="*/ 8993188 w 8993188"/>
              <a:gd name="connsiteY3-18" fmla="*/ 1728192 h 1728192"/>
              <a:gd name="connsiteX4-19" fmla="*/ 0 w 8993188"/>
              <a:gd name="connsiteY4-20" fmla="*/ 1728192 h 1728192"/>
              <a:gd name="connsiteX5-21" fmla="*/ 0 w 8993188"/>
              <a:gd name="connsiteY5-22" fmla="*/ 0 h 1728192"/>
              <a:gd name="connsiteX0-23" fmla="*/ 0 w 8993188"/>
              <a:gd name="connsiteY0-24" fmla="*/ 0 h 1728192"/>
              <a:gd name="connsiteX1-25" fmla="*/ 8993188 w 8993188"/>
              <a:gd name="connsiteY1-26" fmla="*/ 0 h 1728192"/>
              <a:gd name="connsiteX2-27" fmla="*/ 8461248 w 8993188"/>
              <a:gd name="connsiteY2-28" fmla="*/ 1265513 h 1728192"/>
              <a:gd name="connsiteX3-29" fmla="*/ 8993188 w 8993188"/>
              <a:gd name="connsiteY3-30" fmla="*/ 1728192 h 1728192"/>
              <a:gd name="connsiteX4-31" fmla="*/ 0 w 8993188"/>
              <a:gd name="connsiteY4-32" fmla="*/ 1728192 h 1728192"/>
              <a:gd name="connsiteX5-33" fmla="*/ 0 w 8993188"/>
              <a:gd name="connsiteY5-34" fmla="*/ 0 h 1728192"/>
              <a:gd name="connsiteX0-35" fmla="*/ 0 w 8993188"/>
              <a:gd name="connsiteY0-36" fmla="*/ 0 h 1728192"/>
              <a:gd name="connsiteX1-37" fmla="*/ 8993188 w 8993188"/>
              <a:gd name="connsiteY1-38" fmla="*/ 0 h 1728192"/>
              <a:gd name="connsiteX2-39" fmla="*/ 8461248 w 8993188"/>
              <a:gd name="connsiteY2-40" fmla="*/ 1265513 h 1728192"/>
              <a:gd name="connsiteX3-41" fmla="*/ 8993188 w 8993188"/>
              <a:gd name="connsiteY3-42" fmla="*/ 1728192 h 1728192"/>
              <a:gd name="connsiteX4-43" fmla="*/ 0 w 8993188"/>
              <a:gd name="connsiteY4-44" fmla="*/ 1728192 h 1728192"/>
              <a:gd name="connsiteX5-45" fmla="*/ 0 w 8993188"/>
              <a:gd name="connsiteY5-46" fmla="*/ 0 h 1728192"/>
              <a:gd name="connsiteX0-47" fmla="*/ 0 w 8993188"/>
              <a:gd name="connsiteY0-48" fmla="*/ 0 h 1728192"/>
              <a:gd name="connsiteX1-49" fmla="*/ 8993188 w 8993188"/>
              <a:gd name="connsiteY1-50" fmla="*/ 0 h 1728192"/>
              <a:gd name="connsiteX2-51" fmla="*/ 8461248 w 8993188"/>
              <a:gd name="connsiteY2-52" fmla="*/ 1265513 h 1728192"/>
              <a:gd name="connsiteX3-53" fmla="*/ 8993188 w 8993188"/>
              <a:gd name="connsiteY3-54" fmla="*/ 1728192 h 1728192"/>
              <a:gd name="connsiteX4-55" fmla="*/ 0 w 8993188"/>
              <a:gd name="connsiteY4-56" fmla="*/ 1728192 h 1728192"/>
              <a:gd name="connsiteX5-57" fmla="*/ 0 w 8993188"/>
              <a:gd name="connsiteY5-58" fmla="*/ 0 h 1728192"/>
              <a:gd name="connsiteX0-59" fmla="*/ 0 w 8993188"/>
              <a:gd name="connsiteY0-60" fmla="*/ 0 h 1728192"/>
              <a:gd name="connsiteX1-61" fmla="*/ 8993188 w 8993188"/>
              <a:gd name="connsiteY1-62" fmla="*/ 0 h 1728192"/>
              <a:gd name="connsiteX2-63" fmla="*/ 8461248 w 8993188"/>
              <a:gd name="connsiteY2-64" fmla="*/ 1265513 h 1728192"/>
              <a:gd name="connsiteX3-65" fmla="*/ 8993188 w 8993188"/>
              <a:gd name="connsiteY3-66" fmla="*/ 1728192 h 1728192"/>
              <a:gd name="connsiteX4-67" fmla="*/ 0 w 8993188"/>
              <a:gd name="connsiteY4-68" fmla="*/ 1728192 h 1728192"/>
              <a:gd name="connsiteX5-69" fmla="*/ 0 w 8993188"/>
              <a:gd name="connsiteY5-70" fmla="*/ 0 h 1728192"/>
              <a:gd name="connsiteX0-71" fmla="*/ 0 w 8993188"/>
              <a:gd name="connsiteY0-72" fmla="*/ 0 h 1728192"/>
              <a:gd name="connsiteX1-73" fmla="*/ 8993188 w 8993188"/>
              <a:gd name="connsiteY1-74" fmla="*/ 0 h 1728192"/>
              <a:gd name="connsiteX2-75" fmla="*/ 8461248 w 8993188"/>
              <a:gd name="connsiteY2-76" fmla="*/ 1265513 h 1728192"/>
              <a:gd name="connsiteX3-77" fmla="*/ 8993188 w 8993188"/>
              <a:gd name="connsiteY3-78" fmla="*/ 1728192 h 1728192"/>
              <a:gd name="connsiteX4-79" fmla="*/ 0 w 8993188"/>
              <a:gd name="connsiteY4-80" fmla="*/ 1728192 h 1728192"/>
              <a:gd name="connsiteX5-81" fmla="*/ 0 w 8993188"/>
              <a:gd name="connsiteY5-82" fmla="*/ 0 h 1728192"/>
            </a:gdLst>
            <a:ahLst/>
            <a:cxnLst>
              <a:cxn ang="0">
                <a:pos x="connsiteX0-71" y="connsiteY0-72"/>
              </a:cxn>
              <a:cxn ang="0">
                <a:pos x="connsiteX1-73" y="connsiteY1-74"/>
              </a:cxn>
              <a:cxn ang="0">
                <a:pos x="connsiteX2-75" y="connsiteY2-76"/>
              </a:cxn>
              <a:cxn ang="0">
                <a:pos x="connsiteX3-77" y="connsiteY3-78"/>
              </a:cxn>
              <a:cxn ang="0">
                <a:pos x="connsiteX4-79" y="connsiteY4-80"/>
              </a:cxn>
              <a:cxn ang="0">
                <a:pos x="connsiteX5-81" y="connsiteY5-82"/>
              </a:cxn>
            </a:cxnLst>
            <a:rect l="l" t="t" r="r" b="b"/>
            <a:pathLst>
              <a:path w="8993188" h="1728192">
                <a:moveTo>
                  <a:pt x="0" y="0"/>
                </a:moveTo>
                <a:lnTo>
                  <a:pt x="8993188" y="0"/>
                </a:lnTo>
                <a:cubicBezTo>
                  <a:pt x="8990627" y="214574"/>
                  <a:pt x="8439425" y="892443"/>
                  <a:pt x="8461248" y="1265513"/>
                </a:cubicBezTo>
                <a:cubicBezTo>
                  <a:pt x="8439425" y="1261243"/>
                  <a:pt x="8441987" y="1647118"/>
                  <a:pt x="8993188" y="1728192"/>
                </a:cubicBez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318896" y="3947818"/>
            <a:ext cx="7552331" cy="200100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02479" y="2561219"/>
            <a:ext cx="2089785" cy="73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2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3</a:t>
            </a:r>
            <a:endParaRPr lang="en-US" altLang="zh-CN" sz="422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33749" y="2236628"/>
            <a:ext cx="4470400" cy="1389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4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工艺介绍</a:t>
            </a:r>
            <a:endParaRPr lang="zh-CN" altLang="en-US" sz="84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16496" y="161415"/>
            <a:ext cx="4186104" cy="573020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128567" tIns="64283" rIns="128567" bIns="64283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环保镀工艺流程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68308" y="1865019"/>
            <a:ext cx="6915295" cy="3459218"/>
            <a:chOff x="1368000" y="1115508"/>
            <a:chExt cx="9482633" cy="2013235"/>
          </a:xfrm>
        </p:grpSpPr>
        <p:sp>
          <p:nvSpPr>
            <p:cNvPr id="3" name="右箭头 2"/>
            <p:cNvSpPr/>
            <p:nvPr/>
          </p:nvSpPr>
          <p:spPr bwMode="auto">
            <a:xfrm>
              <a:off x="2846629" y="1314152"/>
              <a:ext cx="453405" cy="108000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圆角矩形 3"/>
            <p:cNvSpPr/>
            <p:nvPr/>
          </p:nvSpPr>
          <p:spPr bwMode="auto">
            <a:xfrm>
              <a:off x="1368000" y="1116000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</a:rPr>
                <a:t>产品</a:t>
              </a:r>
              <a:endPara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</a:rPr>
                <a:t>上件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</p:txBody>
        </p:sp>
        <p:sp>
          <p:nvSpPr>
            <p:cNvPr id="13" name="右箭头 12"/>
            <p:cNvSpPr/>
            <p:nvPr/>
          </p:nvSpPr>
          <p:spPr bwMode="auto">
            <a:xfrm>
              <a:off x="4770935" y="1340129"/>
              <a:ext cx="453405" cy="108000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 bwMode="auto">
            <a:xfrm>
              <a:off x="3298701" y="1115508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</a:rPr>
                <a:t>前处理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 bwMode="auto">
            <a:xfrm>
              <a:off x="5270079" y="1137102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" panose="020B0503020204020204" pitchFamily="34" charset="-122"/>
                </a:rPr>
                <a:t>底涂层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</p:txBody>
        </p:sp>
        <p:sp>
          <p:nvSpPr>
            <p:cNvPr id="35" name="右箭头 34"/>
            <p:cNvSpPr/>
            <p:nvPr/>
          </p:nvSpPr>
          <p:spPr bwMode="auto">
            <a:xfrm>
              <a:off x="6780525" y="1333463"/>
              <a:ext cx="453405" cy="108000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 bwMode="auto">
            <a:xfrm>
              <a:off x="9381065" y="2561326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  <a:sym typeface="+mn-ea"/>
                </a:rPr>
                <a:t>烘烤      固化</a:t>
              </a:r>
              <a:endParaRPr lang="zh-CN" altLang="en-US" b="1" kern="0" dirty="0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 bwMode="auto">
            <a:xfrm>
              <a:off x="9381066" y="1121203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  <a:sym typeface="+mn-ea"/>
                </a:rPr>
                <a:t>中涂层</a:t>
              </a:r>
              <a:endParaRPr lang="zh-CN" altLang="en-US" b="1" kern="0" dirty="0">
                <a:solidFill>
                  <a:srgbClr val="000000"/>
                </a:solidFill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9" name="圆角矩形 38"/>
            <p:cNvSpPr/>
            <p:nvPr/>
          </p:nvSpPr>
          <p:spPr bwMode="auto">
            <a:xfrm>
              <a:off x="7276602" y="1137102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  <a:sym typeface="+mn-ea"/>
                </a:rPr>
                <a:t>镀金属</a:t>
              </a:r>
              <a:endParaRPr lang="zh-CN" altLang="en-US" b="1" kern="0" dirty="0">
                <a:solidFill>
                  <a:srgbClr val="000000"/>
                </a:solidFill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右箭头 39"/>
            <p:cNvSpPr/>
            <p:nvPr/>
          </p:nvSpPr>
          <p:spPr bwMode="auto">
            <a:xfrm rot="10800000">
              <a:off x="8766172" y="2774516"/>
              <a:ext cx="453405" cy="108000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1" name="圆角矩形 40"/>
            <p:cNvSpPr/>
            <p:nvPr/>
          </p:nvSpPr>
          <p:spPr bwMode="auto">
            <a:xfrm>
              <a:off x="7274935" y="2596223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  <a:sym typeface="+mn-ea"/>
                </a:rPr>
                <a:t>镭雕（部分产品）</a:t>
              </a:r>
              <a:endParaRPr lang="zh-CN" altLang="en-US" b="1" kern="0" dirty="0">
                <a:solidFill>
                  <a:srgbClr val="000000"/>
                </a:solidFill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2" name="右箭头 41"/>
            <p:cNvSpPr/>
            <p:nvPr/>
          </p:nvSpPr>
          <p:spPr bwMode="auto">
            <a:xfrm rot="10800000">
              <a:off x="6799860" y="2782464"/>
              <a:ext cx="453405" cy="108000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圆角矩形 42"/>
            <p:cNvSpPr/>
            <p:nvPr/>
          </p:nvSpPr>
          <p:spPr bwMode="auto">
            <a:xfrm>
              <a:off x="5374532" y="2592723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  <a:sym typeface="+mn-ea"/>
                </a:rPr>
                <a:t>面涂层喷涂</a:t>
              </a:r>
              <a:endParaRPr lang="zh-CN" altLang="en-US" b="1" kern="0" dirty="0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 bwMode="auto">
            <a:xfrm>
              <a:off x="3351445" y="2592723"/>
              <a:ext cx="1469567" cy="5325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45720" rIns="36000" bIns="45720" numCol="1" rtlCol="0" anchor="ctr" anchorCtr="0" compatLnSpc="1"/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  <a:sym typeface="+mn-ea"/>
                </a:rPr>
                <a:t>烘烤</a:t>
              </a:r>
              <a:endParaRPr lang="en-US" altLang="zh-CN" b="1" kern="0" dirty="0">
                <a:solidFill>
                  <a:srgbClr val="000000"/>
                </a:solidFill>
                <a:ea typeface="微软雅黑" panose="020B0503020204020204" pitchFamily="34" charset="-122"/>
                <a:sym typeface="+mn-ea"/>
              </a:endParaRP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kern="0" dirty="0">
                  <a:solidFill>
                    <a:srgbClr val="000000"/>
                  </a:solidFill>
                  <a:ea typeface="微软雅黑" panose="020B0503020204020204" pitchFamily="34" charset="-122"/>
                  <a:sym typeface="+mn-ea"/>
                </a:rPr>
                <a:t>固化</a:t>
              </a:r>
              <a:endParaRPr lang="zh-CN" altLang="en-US" b="1" kern="0" dirty="0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右箭头 45"/>
            <p:cNvSpPr/>
            <p:nvPr/>
          </p:nvSpPr>
          <p:spPr bwMode="auto">
            <a:xfrm rot="10800000">
              <a:off x="4829158" y="2791937"/>
              <a:ext cx="453405" cy="108000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5" name="右箭头 34"/>
            <p:cNvSpPr/>
            <p:nvPr/>
          </p:nvSpPr>
          <p:spPr bwMode="auto">
            <a:xfrm rot="5400000">
              <a:off x="9864083" y="1905732"/>
              <a:ext cx="503526" cy="351997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5" name="右箭头 34"/>
            <p:cNvSpPr/>
            <p:nvPr/>
          </p:nvSpPr>
          <p:spPr bwMode="auto">
            <a:xfrm>
              <a:off x="8806806" y="1314152"/>
              <a:ext cx="453405" cy="108000"/>
            </a:xfrm>
            <a:prstGeom prst="rightArrow">
              <a:avLst>
                <a:gd name="adj1" fmla="val 50000"/>
                <a:gd name="adj2" fmla="val 80769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30044" y="1456085"/>
            <a:ext cx="3706818" cy="4032448"/>
            <a:chOff x="6412041" y="971770"/>
            <a:chExt cx="3779094" cy="3424342"/>
          </a:xfrm>
        </p:grpSpPr>
        <p:sp>
          <p:nvSpPr>
            <p:cNvPr id="31" name="单圆角矩形 47"/>
            <p:cNvSpPr/>
            <p:nvPr/>
          </p:nvSpPr>
          <p:spPr>
            <a:xfrm>
              <a:off x="7083905" y="971770"/>
              <a:ext cx="1091779" cy="1885790"/>
            </a:xfrm>
            <a:prstGeom prst="snip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单圆角矩形 48"/>
            <p:cNvSpPr/>
            <p:nvPr/>
          </p:nvSpPr>
          <p:spPr>
            <a:xfrm>
              <a:off x="6915939" y="1510567"/>
              <a:ext cx="1091779" cy="1885790"/>
            </a:xfrm>
            <a:prstGeom prst="snip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单圆角矩形 49"/>
            <p:cNvSpPr/>
            <p:nvPr/>
          </p:nvSpPr>
          <p:spPr>
            <a:xfrm>
              <a:off x="6663990" y="1959565"/>
              <a:ext cx="1091779" cy="1885790"/>
            </a:xfrm>
            <a:prstGeom prst="snip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单圆角矩形 50"/>
            <p:cNvSpPr/>
            <p:nvPr/>
          </p:nvSpPr>
          <p:spPr>
            <a:xfrm>
              <a:off x="6412041" y="2498362"/>
              <a:ext cx="1091779" cy="1885790"/>
            </a:xfrm>
            <a:prstGeom prst="snip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3" name="直接连接符 52"/>
            <p:cNvCxnSpPr/>
            <p:nvPr/>
          </p:nvCxnSpPr>
          <p:spPr>
            <a:xfrm flipV="1">
              <a:off x="8091702" y="1131851"/>
              <a:ext cx="681640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8773342" y="1131851"/>
              <a:ext cx="158188" cy="2589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>
              <a:off x="8931530" y="1165329"/>
              <a:ext cx="1259605" cy="448998"/>
            </a:xfrm>
            <a:prstGeom prst="rect">
              <a:avLst/>
            </a:prstGeom>
            <a:solidFill>
              <a:srgbClr val="4299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塑料复材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7839752" y="1959565"/>
              <a:ext cx="752415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8589600" y="1966759"/>
              <a:ext cx="158188" cy="258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/>
            <p:cNvSpPr/>
            <p:nvPr/>
          </p:nvSpPr>
          <p:spPr>
            <a:xfrm>
              <a:off x="8756435" y="2044665"/>
              <a:ext cx="1259605" cy="448998"/>
            </a:xfrm>
            <a:prstGeom prst="rect">
              <a:avLst/>
            </a:prstGeom>
            <a:solidFill>
              <a:srgbClr val="4299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底涂层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8581341" y="2959681"/>
              <a:ext cx="1259605" cy="448998"/>
            </a:xfrm>
            <a:prstGeom prst="rect">
              <a:avLst/>
            </a:prstGeom>
            <a:solidFill>
              <a:srgbClr val="4299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金属镀层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327152" y="3947114"/>
              <a:ext cx="1481957" cy="448998"/>
            </a:xfrm>
            <a:prstGeom prst="rect">
              <a:avLst/>
            </a:prstGeom>
            <a:solidFill>
              <a:srgbClr val="4299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中</a:t>
              </a:r>
              <a:r>
                <a:rPr lang="en-US" altLang="zh-CN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/</a:t>
              </a: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面涂层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7654327" y="2850366"/>
              <a:ext cx="752415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8412823" y="2857560"/>
              <a:ext cx="158188" cy="258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7400800" y="3930094"/>
              <a:ext cx="752415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8146800" y="3924000"/>
              <a:ext cx="158188" cy="258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矩形 65"/>
          <p:cNvSpPr/>
          <p:nvPr/>
        </p:nvSpPr>
        <p:spPr>
          <a:xfrm>
            <a:off x="1023603" y="5940558"/>
            <a:ext cx="10395875" cy="152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-179705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 适用塑料复材范围：纯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ABS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、纯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PC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PP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ABS+PC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共混物、亚克力；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9705" indent="-179705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金属镀层通常采用镀铬，若有信号通过要求采用镀铟。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9705" indent="-179705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烘烤固化过程采用低温，不影响素材变形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9705" indent="-179705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05155" y="734060"/>
            <a:ext cx="3880485" cy="254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101725" y="808990"/>
            <a:ext cx="2473325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Impact" panose="020B0806030902050204" pitchFamily="34" charset="0"/>
              </a:rPr>
              <a:t>Process   flow</a:t>
            </a:r>
            <a:endParaRPr lang="en-US" altLang="zh-CN" sz="20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图片 7" descr="333639373231343b343435313030393bc1f7b3ccb9dcc0ed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740"/>
            <a:ext cx="730250" cy="73025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 bwMode="auto">
          <a:xfrm>
            <a:off x="5029158" y="4409577"/>
            <a:ext cx="1071695" cy="9149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6000" tIns="45720" rIns="36000" bIns="45720" numCol="1" rtlCol="0" anchor="ctr" anchorCtr="0" compatLnSpc="1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sym typeface="+mn-ea"/>
              </a:rPr>
              <a:t>产品</a:t>
            </a:r>
            <a:endParaRPr lang="en-US" altLang="zh-CN" b="1" kern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sym typeface="+mn-ea"/>
              </a:rPr>
              <a:t>下件</a:t>
            </a:r>
            <a:endParaRPr lang="zh-CN" altLang="en-US" b="1" kern="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右箭头 8"/>
          <p:cNvSpPr/>
          <p:nvPr/>
        </p:nvSpPr>
        <p:spPr bwMode="auto">
          <a:xfrm rot="10800000">
            <a:off x="6101346" y="4745436"/>
            <a:ext cx="330650" cy="185570"/>
          </a:xfrm>
          <a:prstGeom prst="rightArrow">
            <a:avLst>
              <a:gd name="adj1" fmla="val 50000"/>
              <a:gd name="adj2" fmla="val 80769"/>
            </a:avLst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06" y="2092111"/>
            <a:ext cx="5418460" cy="4524424"/>
          </a:xfrm>
          <a:prstGeom prst="rect">
            <a:avLst/>
          </a:prstGeom>
        </p:spPr>
      </p:pic>
      <p:sp>
        <p:nvSpPr>
          <p:cNvPr id="51" name="文本框 49"/>
          <p:cNvSpPr txBox="1">
            <a:spLocks noChangeArrowheads="1"/>
          </p:cNvSpPr>
          <p:nvPr/>
        </p:nvSpPr>
        <p:spPr bwMode="auto">
          <a:xfrm>
            <a:off x="672017" y="808471"/>
            <a:ext cx="12014235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041" tIns="64520" rIns="129041" bIns="645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磁控溅射镀镀层特点：镀层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厚度均匀</a:t>
            </a:r>
            <a:r>
              <a:rPr 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、金属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纯度高、致密性好、与基板材料的结合力强</a:t>
            </a:r>
            <a:r>
              <a:rPr 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！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82268" y="2176050"/>
            <a:ext cx="536622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原理：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在充有惰性气体(氩气)的真空系统中, 通过高压电场的作用, 使得氩气因电离产生氩离子流, 轰击靶材, 被溅出的靶材原子沉积在被镀物如玻璃, 陶瓷, 塑料上而形成薄膜之过程。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1" latinLnBrk="0" hangingPunct="1">
              <a:lnSpc>
                <a:spcPct val="150000"/>
              </a:lnSpc>
            </a:pPr>
            <a:endParaRPr lang="en-US" altLang="zh-CN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通常汽车领域以铬、铟、铝为靶材成份。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3" name="下箭头 62"/>
          <p:cNvSpPr>
            <a:spLocks noChangeAspect="1"/>
          </p:cNvSpPr>
          <p:nvPr/>
        </p:nvSpPr>
        <p:spPr>
          <a:xfrm rot="16200000">
            <a:off x="6447529" y="3485453"/>
            <a:ext cx="462738" cy="607467"/>
          </a:xfrm>
          <a:prstGeom prst="downArrow">
            <a:avLst>
              <a:gd name="adj1" fmla="val 50000"/>
              <a:gd name="adj2" fmla="val 435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22" tIns="48210" rIns="96422" bIns="48210" rtlCol="0" anchor="ctr"/>
          <a:lstStyle/>
          <a:p>
            <a:pPr algn="ctr"/>
            <a:endParaRPr lang="zh-CN" altLang="en-US" sz="253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7594" y="98444"/>
            <a:ext cx="1472648" cy="381723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>
                <a:gd name="adj" fmla="val 28176"/>
              </a:avLst>
            </a:prstTxWarp>
            <a:spAutoFit/>
            <a:scene3d>
              <a:camera prst="perspectiveBelow"/>
              <a:lightRig rig="threePt" dir="t"/>
            </a:scene3d>
          </a:bodyPr>
          <a:lstStyle/>
          <a:p>
            <a:r>
              <a:rPr lang="zh-CN" altLang="en-US" sz="95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贝驰科技</a:t>
            </a:r>
            <a:endParaRPr lang="zh-CN" altLang="en-US" sz="95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9201" y="163320"/>
            <a:ext cx="4186104" cy="570865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128567" tIns="64283" rIns="128567" bIns="64283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环保镀原理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605302" y="734280"/>
            <a:ext cx="3777258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圆角矩形 386"/>
          <p:cNvSpPr/>
          <p:nvPr/>
        </p:nvSpPr>
        <p:spPr>
          <a:xfrm>
            <a:off x="884759" y="880739"/>
            <a:ext cx="10890080" cy="505995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900" marR="0" lvl="0" indent="-34290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水电镀工艺：镀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多种金属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，超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23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道工序，产生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铬、镍、镉、汞等重金属和氰化物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70" y="1672529"/>
            <a:ext cx="3614379" cy="210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" name="组合 388"/>
          <p:cNvGrpSpPr/>
          <p:nvPr/>
        </p:nvGrpSpPr>
        <p:grpSpPr>
          <a:xfrm>
            <a:off x="5323758" y="1607745"/>
            <a:ext cx="6380741" cy="2447857"/>
            <a:chOff x="4971049" y="1497940"/>
            <a:chExt cx="6380741" cy="2447857"/>
          </a:xfrm>
        </p:grpSpPr>
        <p:cxnSp>
          <p:nvCxnSpPr>
            <p:cNvPr id="390" name="直接连接符 389"/>
            <p:cNvCxnSpPr/>
            <p:nvPr/>
          </p:nvCxnSpPr>
          <p:spPr>
            <a:xfrm>
              <a:off x="5234173" y="2056301"/>
              <a:ext cx="6117617" cy="0"/>
            </a:xfrm>
            <a:prstGeom prst="line">
              <a:avLst/>
            </a:prstGeom>
            <a:noFill/>
            <a:ln w="6350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</p:cxnSp>
        <p:sp>
          <p:nvSpPr>
            <p:cNvPr id="391" name="矩形 390"/>
            <p:cNvSpPr/>
            <p:nvPr/>
          </p:nvSpPr>
          <p:spPr>
            <a:xfrm>
              <a:off x="5234173" y="1870182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2" name="前凸弯带形 391"/>
            <p:cNvSpPr/>
            <p:nvPr/>
          </p:nvSpPr>
          <p:spPr>
            <a:xfrm>
              <a:off x="5365735" y="1932222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3" name="流程图: 手动操作 392"/>
            <p:cNvSpPr/>
            <p:nvPr/>
          </p:nvSpPr>
          <p:spPr>
            <a:xfrm>
              <a:off x="5497297" y="2056301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4" name="前凸弯带形 393"/>
            <p:cNvSpPr/>
            <p:nvPr/>
          </p:nvSpPr>
          <p:spPr>
            <a:xfrm>
              <a:off x="5628858" y="2056301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5" name="矩形 394"/>
            <p:cNvSpPr/>
            <p:nvPr/>
          </p:nvSpPr>
          <p:spPr>
            <a:xfrm>
              <a:off x="5497297" y="1808140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6" name="矩形 395"/>
            <p:cNvSpPr/>
            <p:nvPr/>
          </p:nvSpPr>
          <p:spPr>
            <a:xfrm>
              <a:off x="5957762" y="1870182"/>
              <a:ext cx="19734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7" name="矩形 396"/>
            <p:cNvSpPr/>
            <p:nvPr/>
          </p:nvSpPr>
          <p:spPr>
            <a:xfrm>
              <a:off x="6155105" y="1808140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8" name="流程图: 手动操作 397"/>
            <p:cNvSpPr/>
            <p:nvPr/>
          </p:nvSpPr>
          <p:spPr>
            <a:xfrm>
              <a:off x="6155105" y="2056301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9" name="前凸弯带形 398"/>
            <p:cNvSpPr/>
            <p:nvPr/>
          </p:nvSpPr>
          <p:spPr>
            <a:xfrm>
              <a:off x="6220886" y="205630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0" name="矩形 399"/>
            <p:cNvSpPr/>
            <p:nvPr/>
          </p:nvSpPr>
          <p:spPr>
            <a:xfrm>
              <a:off x="7010255" y="1808140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1" name="流程图: 手动操作 400"/>
            <p:cNvSpPr/>
            <p:nvPr/>
          </p:nvSpPr>
          <p:spPr>
            <a:xfrm>
              <a:off x="7010255" y="2056301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2" name="前凸弯带形 401"/>
            <p:cNvSpPr/>
            <p:nvPr/>
          </p:nvSpPr>
          <p:spPr>
            <a:xfrm>
              <a:off x="7134158" y="2056301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3" name="线形标注 1 402"/>
            <p:cNvSpPr/>
            <p:nvPr/>
          </p:nvSpPr>
          <p:spPr>
            <a:xfrm>
              <a:off x="5563077" y="1497940"/>
              <a:ext cx="58437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除油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4" name="前凸弯带形 403"/>
            <p:cNvSpPr/>
            <p:nvPr/>
          </p:nvSpPr>
          <p:spPr>
            <a:xfrm>
              <a:off x="6089324" y="193222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5" name="矩形 404"/>
            <p:cNvSpPr/>
            <p:nvPr/>
          </p:nvSpPr>
          <p:spPr>
            <a:xfrm>
              <a:off x="6542131" y="1808140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6" name="流程图: 手动操作 405"/>
            <p:cNvSpPr/>
            <p:nvPr/>
          </p:nvSpPr>
          <p:spPr>
            <a:xfrm>
              <a:off x="6542131" y="2056301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7" name="前凸弯带形 406"/>
            <p:cNvSpPr/>
            <p:nvPr/>
          </p:nvSpPr>
          <p:spPr>
            <a:xfrm>
              <a:off x="6607912" y="205630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8" name="矩形 407"/>
            <p:cNvSpPr/>
            <p:nvPr/>
          </p:nvSpPr>
          <p:spPr>
            <a:xfrm>
              <a:off x="6352448" y="187018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9" name="前凸弯带形 408"/>
            <p:cNvSpPr/>
            <p:nvPr/>
          </p:nvSpPr>
          <p:spPr>
            <a:xfrm>
              <a:off x="6410569" y="193222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" name="矩形 409"/>
            <p:cNvSpPr/>
            <p:nvPr/>
          </p:nvSpPr>
          <p:spPr>
            <a:xfrm>
              <a:off x="7668064" y="1808140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1" name="流程图: 手动操作 410"/>
            <p:cNvSpPr/>
            <p:nvPr/>
          </p:nvSpPr>
          <p:spPr>
            <a:xfrm>
              <a:off x="7668064" y="2056301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2" name="前凸弯带形 411"/>
            <p:cNvSpPr/>
            <p:nvPr/>
          </p:nvSpPr>
          <p:spPr>
            <a:xfrm>
              <a:off x="7733844" y="205630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3" name="矩形 412"/>
            <p:cNvSpPr/>
            <p:nvPr/>
          </p:nvSpPr>
          <p:spPr>
            <a:xfrm>
              <a:off x="7478380" y="187018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4" name="前凸弯带形 413"/>
            <p:cNvSpPr/>
            <p:nvPr/>
          </p:nvSpPr>
          <p:spPr>
            <a:xfrm>
              <a:off x="7536502" y="193222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5" name="前凸弯带形 414"/>
            <p:cNvSpPr/>
            <p:nvPr/>
          </p:nvSpPr>
          <p:spPr>
            <a:xfrm>
              <a:off x="6812913" y="1932222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6" name="矩形 415"/>
            <p:cNvSpPr/>
            <p:nvPr/>
          </p:nvSpPr>
          <p:spPr>
            <a:xfrm>
              <a:off x="6747132" y="1870182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7" name="矩形 416"/>
            <p:cNvSpPr/>
            <p:nvPr/>
          </p:nvSpPr>
          <p:spPr>
            <a:xfrm>
              <a:off x="7273379" y="2654704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8" name="流程图: 手动操作 417"/>
            <p:cNvSpPr/>
            <p:nvPr/>
          </p:nvSpPr>
          <p:spPr>
            <a:xfrm>
              <a:off x="7273379" y="2902866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9" name="前凸弯带形 418"/>
            <p:cNvSpPr/>
            <p:nvPr/>
          </p:nvSpPr>
          <p:spPr>
            <a:xfrm>
              <a:off x="7397281" y="2902866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0" name="前凸弯带形 419"/>
            <p:cNvSpPr/>
            <p:nvPr/>
          </p:nvSpPr>
          <p:spPr>
            <a:xfrm>
              <a:off x="7791967" y="2778785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1" name="矩形 420"/>
            <p:cNvSpPr/>
            <p:nvPr/>
          </p:nvSpPr>
          <p:spPr>
            <a:xfrm>
              <a:off x="7726186" y="2716745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2" name="矩形 421"/>
            <p:cNvSpPr/>
            <p:nvPr/>
          </p:nvSpPr>
          <p:spPr>
            <a:xfrm>
              <a:off x="8523215" y="1808140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3" name="流程图: 手动操作 422"/>
            <p:cNvSpPr/>
            <p:nvPr/>
          </p:nvSpPr>
          <p:spPr>
            <a:xfrm>
              <a:off x="8523215" y="2056301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4" name="前凸弯带形 423"/>
            <p:cNvSpPr/>
            <p:nvPr/>
          </p:nvSpPr>
          <p:spPr>
            <a:xfrm>
              <a:off x="8647117" y="2056301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5" name="前凸弯带形 424"/>
            <p:cNvSpPr/>
            <p:nvPr/>
          </p:nvSpPr>
          <p:spPr>
            <a:xfrm>
              <a:off x="8325872" y="1932222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8260091" y="1870182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7" name="矩形 426"/>
            <p:cNvSpPr/>
            <p:nvPr/>
          </p:nvSpPr>
          <p:spPr>
            <a:xfrm>
              <a:off x="8720557" y="3504292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8" name="流程图: 手动操作 427"/>
            <p:cNvSpPr/>
            <p:nvPr/>
          </p:nvSpPr>
          <p:spPr>
            <a:xfrm>
              <a:off x="8720557" y="3752452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9" name="前凸弯带形 428"/>
            <p:cNvSpPr/>
            <p:nvPr/>
          </p:nvSpPr>
          <p:spPr>
            <a:xfrm>
              <a:off x="8844460" y="3752452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0" name="前凸弯带形 429"/>
            <p:cNvSpPr/>
            <p:nvPr/>
          </p:nvSpPr>
          <p:spPr>
            <a:xfrm>
              <a:off x="8523215" y="3628371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1" name="矩形 430"/>
            <p:cNvSpPr/>
            <p:nvPr/>
          </p:nvSpPr>
          <p:spPr>
            <a:xfrm>
              <a:off x="8457434" y="3566332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2" name="矩形 431"/>
            <p:cNvSpPr/>
            <p:nvPr/>
          </p:nvSpPr>
          <p:spPr>
            <a:xfrm>
              <a:off x="6418228" y="3504292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3" name="流程图: 手动操作 432"/>
            <p:cNvSpPr/>
            <p:nvPr/>
          </p:nvSpPr>
          <p:spPr>
            <a:xfrm>
              <a:off x="6418228" y="3752452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4" name="前凸弯带形 433"/>
            <p:cNvSpPr/>
            <p:nvPr/>
          </p:nvSpPr>
          <p:spPr>
            <a:xfrm>
              <a:off x="6542131" y="3752452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5" name="前凸弯带形 434"/>
            <p:cNvSpPr/>
            <p:nvPr/>
          </p:nvSpPr>
          <p:spPr>
            <a:xfrm>
              <a:off x="6220886" y="3628371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6" name="矩形 435"/>
            <p:cNvSpPr/>
            <p:nvPr/>
          </p:nvSpPr>
          <p:spPr>
            <a:xfrm>
              <a:off x="6155105" y="3566332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7" name="矩形 436"/>
            <p:cNvSpPr/>
            <p:nvPr/>
          </p:nvSpPr>
          <p:spPr>
            <a:xfrm>
              <a:off x="9181023" y="2654704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8" name="流程图: 手动操作 437"/>
            <p:cNvSpPr/>
            <p:nvPr/>
          </p:nvSpPr>
          <p:spPr>
            <a:xfrm>
              <a:off x="9181023" y="2902866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9" name="前凸弯带形 438"/>
            <p:cNvSpPr/>
            <p:nvPr/>
          </p:nvSpPr>
          <p:spPr>
            <a:xfrm>
              <a:off x="9304925" y="2902866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0" name="前凸弯带形 439"/>
            <p:cNvSpPr/>
            <p:nvPr/>
          </p:nvSpPr>
          <p:spPr>
            <a:xfrm>
              <a:off x="9707269" y="2778785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1" name="矩形 440"/>
            <p:cNvSpPr/>
            <p:nvPr/>
          </p:nvSpPr>
          <p:spPr>
            <a:xfrm>
              <a:off x="9641489" y="2716745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2" name="矩形 441"/>
            <p:cNvSpPr/>
            <p:nvPr/>
          </p:nvSpPr>
          <p:spPr>
            <a:xfrm>
              <a:off x="4971050" y="2654704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3" name="流程图: 手动操作 442"/>
            <p:cNvSpPr/>
            <p:nvPr/>
          </p:nvSpPr>
          <p:spPr>
            <a:xfrm>
              <a:off x="4971050" y="2902866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4" name="前凸弯带形 443"/>
            <p:cNvSpPr/>
            <p:nvPr/>
          </p:nvSpPr>
          <p:spPr>
            <a:xfrm>
              <a:off x="5094953" y="2902866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5" name="前凸弯带形 444"/>
            <p:cNvSpPr/>
            <p:nvPr/>
          </p:nvSpPr>
          <p:spPr>
            <a:xfrm>
              <a:off x="5365735" y="2778785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6" name="矩形 445"/>
            <p:cNvSpPr/>
            <p:nvPr/>
          </p:nvSpPr>
          <p:spPr>
            <a:xfrm>
              <a:off x="5431516" y="2716745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7" name="线形标注 1 446"/>
            <p:cNvSpPr/>
            <p:nvPr/>
          </p:nvSpPr>
          <p:spPr>
            <a:xfrm>
              <a:off x="6220886" y="1497940"/>
              <a:ext cx="608782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8" name="线形标注 1 447"/>
            <p:cNvSpPr/>
            <p:nvPr/>
          </p:nvSpPr>
          <p:spPr>
            <a:xfrm>
              <a:off x="7010255" y="1497940"/>
              <a:ext cx="64800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化学除油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9" name="矩形 448"/>
            <p:cNvSpPr/>
            <p:nvPr/>
          </p:nvSpPr>
          <p:spPr>
            <a:xfrm>
              <a:off x="8062749" y="1808140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0" name="流程图: 手动操作 449"/>
            <p:cNvSpPr/>
            <p:nvPr/>
          </p:nvSpPr>
          <p:spPr>
            <a:xfrm>
              <a:off x="8062749" y="2056301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1" name="前凸弯带形 450"/>
            <p:cNvSpPr/>
            <p:nvPr/>
          </p:nvSpPr>
          <p:spPr>
            <a:xfrm>
              <a:off x="8128530" y="205630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2" name="矩形 451"/>
            <p:cNvSpPr/>
            <p:nvPr/>
          </p:nvSpPr>
          <p:spPr>
            <a:xfrm>
              <a:off x="7873066" y="187018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3" name="前凸弯带形 452"/>
            <p:cNvSpPr/>
            <p:nvPr/>
          </p:nvSpPr>
          <p:spPr>
            <a:xfrm>
              <a:off x="7931187" y="193222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4" name="矩形 453"/>
            <p:cNvSpPr/>
            <p:nvPr/>
          </p:nvSpPr>
          <p:spPr>
            <a:xfrm>
              <a:off x="10547103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5" name="流程图: 手动操作 454"/>
            <p:cNvSpPr/>
            <p:nvPr/>
          </p:nvSpPr>
          <p:spPr>
            <a:xfrm>
              <a:off x="10547103" y="375245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6" name="前凸弯带形 455"/>
            <p:cNvSpPr/>
            <p:nvPr/>
          </p:nvSpPr>
          <p:spPr>
            <a:xfrm>
              <a:off x="10612883" y="375245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7" name="矩形 456"/>
            <p:cNvSpPr/>
            <p:nvPr/>
          </p:nvSpPr>
          <p:spPr>
            <a:xfrm>
              <a:off x="10357419" y="356633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8" name="前凸弯带形 457"/>
            <p:cNvSpPr/>
            <p:nvPr/>
          </p:nvSpPr>
          <p:spPr>
            <a:xfrm>
              <a:off x="10415541" y="362837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9" name="线形标注 1 458"/>
            <p:cNvSpPr/>
            <p:nvPr/>
          </p:nvSpPr>
          <p:spPr>
            <a:xfrm>
              <a:off x="7733843" y="1497940"/>
              <a:ext cx="715931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二次纯水洗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60" name="直接连接符 459"/>
            <p:cNvCxnSpPr/>
            <p:nvPr/>
          </p:nvCxnSpPr>
          <p:spPr>
            <a:xfrm>
              <a:off x="6681351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61" name="直接连接符 460"/>
            <p:cNvCxnSpPr/>
            <p:nvPr/>
          </p:nvCxnSpPr>
          <p:spPr>
            <a:xfrm>
              <a:off x="6286667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62" name="直接连接符 461"/>
            <p:cNvCxnSpPr/>
            <p:nvPr/>
          </p:nvCxnSpPr>
          <p:spPr>
            <a:xfrm>
              <a:off x="6615571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63" name="直接连接符 462"/>
            <p:cNvCxnSpPr/>
            <p:nvPr/>
          </p:nvCxnSpPr>
          <p:spPr>
            <a:xfrm>
              <a:off x="10620542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64" name="直接连接符 463"/>
            <p:cNvCxnSpPr/>
            <p:nvPr/>
          </p:nvCxnSpPr>
          <p:spPr>
            <a:xfrm>
              <a:off x="10686323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65" name="直接连接符 464"/>
            <p:cNvCxnSpPr/>
            <p:nvPr/>
          </p:nvCxnSpPr>
          <p:spPr>
            <a:xfrm>
              <a:off x="6220886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466" name="矩形 465"/>
            <p:cNvSpPr/>
            <p:nvPr/>
          </p:nvSpPr>
          <p:spPr>
            <a:xfrm>
              <a:off x="9370706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7" name="流程图: 手动操作 466"/>
            <p:cNvSpPr/>
            <p:nvPr/>
          </p:nvSpPr>
          <p:spPr>
            <a:xfrm>
              <a:off x="9370706" y="375245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8" name="前凸弯带形 467"/>
            <p:cNvSpPr/>
            <p:nvPr/>
          </p:nvSpPr>
          <p:spPr>
            <a:xfrm>
              <a:off x="9436487" y="375245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9" name="矩形 468"/>
            <p:cNvSpPr/>
            <p:nvPr/>
          </p:nvSpPr>
          <p:spPr>
            <a:xfrm>
              <a:off x="9181023" y="356633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0" name="前凸弯带形 469"/>
            <p:cNvSpPr/>
            <p:nvPr/>
          </p:nvSpPr>
          <p:spPr>
            <a:xfrm>
              <a:off x="9239145" y="362837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1" name="矩形 470"/>
            <p:cNvSpPr/>
            <p:nvPr/>
          </p:nvSpPr>
          <p:spPr>
            <a:xfrm>
              <a:off x="7463062" y="351151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2" name="流程图: 手动操作 471"/>
            <p:cNvSpPr/>
            <p:nvPr/>
          </p:nvSpPr>
          <p:spPr>
            <a:xfrm>
              <a:off x="7463062" y="375967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3" name="前凸弯带形 472"/>
            <p:cNvSpPr/>
            <p:nvPr/>
          </p:nvSpPr>
          <p:spPr>
            <a:xfrm>
              <a:off x="7528843" y="375967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4" name="矩形 473"/>
            <p:cNvSpPr/>
            <p:nvPr/>
          </p:nvSpPr>
          <p:spPr>
            <a:xfrm>
              <a:off x="7273379" y="3573556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5" name="前凸弯带形 474"/>
            <p:cNvSpPr/>
            <p:nvPr/>
          </p:nvSpPr>
          <p:spPr>
            <a:xfrm>
              <a:off x="7331500" y="363559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76" name="直接连接符 475"/>
            <p:cNvCxnSpPr/>
            <p:nvPr/>
          </p:nvCxnSpPr>
          <p:spPr>
            <a:xfrm>
              <a:off x="7536502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77" name="直接连接符 476"/>
            <p:cNvCxnSpPr/>
            <p:nvPr/>
          </p:nvCxnSpPr>
          <p:spPr>
            <a:xfrm>
              <a:off x="7602283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478" name="矩形 477"/>
            <p:cNvSpPr/>
            <p:nvPr/>
          </p:nvSpPr>
          <p:spPr>
            <a:xfrm>
              <a:off x="6878694" y="265470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9" name="流程图: 手动操作 478"/>
            <p:cNvSpPr/>
            <p:nvPr/>
          </p:nvSpPr>
          <p:spPr>
            <a:xfrm>
              <a:off x="6878694" y="290286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0" name="前凸弯带形 479"/>
            <p:cNvSpPr/>
            <p:nvPr/>
          </p:nvSpPr>
          <p:spPr>
            <a:xfrm>
              <a:off x="6944475" y="290286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1" name="矩形 480"/>
            <p:cNvSpPr/>
            <p:nvPr/>
          </p:nvSpPr>
          <p:spPr>
            <a:xfrm>
              <a:off x="7083695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2" name="前凸弯带形 481"/>
            <p:cNvSpPr/>
            <p:nvPr/>
          </p:nvSpPr>
          <p:spPr>
            <a:xfrm>
              <a:off x="7141817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3" name="矩形 482"/>
            <p:cNvSpPr/>
            <p:nvPr/>
          </p:nvSpPr>
          <p:spPr>
            <a:xfrm>
              <a:off x="10152417" y="351151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4" name="流程图: 手动操作 483"/>
            <p:cNvSpPr/>
            <p:nvPr/>
          </p:nvSpPr>
          <p:spPr>
            <a:xfrm>
              <a:off x="10152417" y="375967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5" name="前凸弯带形 484"/>
            <p:cNvSpPr/>
            <p:nvPr/>
          </p:nvSpPr>
          <p:spPr>
            <a:xfrm>
              <a:off x="10218198" y="375967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6" name="矩形 485"/>
            <p:cNvSpPr/>
            <p:nvPr/>
          </p:nvSpPr>
          <p:spPr>
            <a:xfrm>
              <a:off x="9962734" y="3573556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7" name="前凸弯带形 486"/>
            <p:cNvSpPr/>
            <p:nvPr/>
          </p:nvSpPr>
          <p:spPr>
            <a:xfrm>
              <a:off x="10020855" y="363559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88" name="直接连接符 487"/>
            <p:cNvCxnSpPr/>
            <p:nvPr/>
          </p:nvCxnSpPr>
          <p:spPr>
            <a:xfrm>
              <a:off x="10225857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89" name="直接连接符 488"/>
            <p:cNvCxnSpPr/>
            <p:nvPr/>
          </p:nvCxnSpPr>
          <p:spPr>
            <a:xfrm>
              <a:off x="10291638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490" name="矩形 489"/>
            <p:cNvSpPr/>
            <p:nvPr/>
          </p:nvSpPr>
          <p:spPr>
            <a:xfrm>
              <a:off x="9757732" y="351151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1" name="流程图: 手动操作 490"/>
            <p:cNvSpPr/>
            <p:nvPr/>
          </p:nvSpPr>
          <p:spPr>
            <a:xfrm>
              <a:off x="9757732" y="375967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2" name="前凸弯带形 491"/>
            <p:cNvSpPr/>
            <p:nvPr/>
          </p:nvSpPr>
          <p:spPr>
            <a:xfrm>
              <a:off x="9823513" y="375967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3" name="矩形 492"/>
            <p:cNvSpPr/>
            <p:nvPr/>
          </p:nvSpPr>
          <p:spPr>
            <a:xfrm>
              <a:off x="9575708" y="3573556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4" name="前凸弯带形 493"/>
            <p:cNvSpPr/>
            <p:nvPr/>
          </p:nvSpPr>
          <p:spPr>
            <a:xfrm>
              <a:off x="9633830" y="363559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95" name="直接连接符 494"/>
            <p:cNvCxnSpPr/>
            <p:nvPr/>
          </p:nvCxnSpPr>
          <p:spPr>
            <a:xfrm>
              <a:off x="9831172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96" name="直接连接符 495"/>
            <p:cNvCxnSpPr/>
            <p:nvPr/>
          </p:nvCxnSpPr>
          <p:spPr>
            <a:xfrm>
              <a:off x="9896953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97" name="直接连接符 496"/>
            <p:cNvCxnSpPr/>
            <p:nvPr/>
          </p:nvCxnSpPr>
          <p:spPr>
            <a:xfrm>
              <a:off x="8194311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98" name="直接连接符 497"/>
            <p:cNvCxnSpPr/>
            <p:nvPr/>
          </p:nvCxnSpPr>
          <p:spPr>
            <a:xfrm>
              <a:off x="8128530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499" name="直接连接符 498"/>
            <p:cNvCxnSpPr/>
            <p:nvPr/>
          </p:nvCxnSpPr>
          <p:spPr>
            <a:xfrm>
              <a:off x="7799625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00" name="直接连接符 499"/>
            <p:cNvCxnSpPr/>
            <p:nvPr/>
          </p:nvCxnSpPr>
          <p:spPr>
            <a:xfrm>
              <a:off x="7733844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01" name="线形标注 1 500"/>
            <p:cNvSpPr/>
            <p:nvPr/>
          </p:nvSpPr>
          <p:spPr>
            <a:xfrm>
              <a:off x="8523215" y="1497940"/>
              <a:ext cx="797028" cy="252000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粗化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2" name="矩形 501"/>
            <p:cNvSpPr/>
            <p:nvPr/>
          </p:nvSpPr>
          <p:spPr>
            <a:xfrm>
              <a:off x="10898984" y="264748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3" name="流程图: 手动操作 502"/>
            <p:cNvSpPr/>
            <p:nvPr/>
          </p:nvSpPr>
          <p:spPr>
            <a:xfrm>
              <a:off x="10898984" y="289564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4" name="前凸弯带形 503"/>
            <p:cNvSpPr/>
            <p:nvPr/>
          </p:nvSpPr>
          <p:spPr>
            <a:xfrm>
              <a:off x="10964765" y="289564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5" name="矩形 504"/>
            <p:cNvSpPr/>
            <p:nvPr/>
          </p:nvSpPr>
          <p:spPr>
            <a:xfrm>
              <a:off x="10709300" y="270952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6" name="前凸弯带形 505"/>
            <p:cNvSpPr/>
            <p:nvPr/>
          </p:nvSpPr>
          <p:spPr>
            <a:xfrm>
              <a:off x="10767422" y="277156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07" name="直接连接符 506"/>
            <p:cNvCxnSpPr/>
            <p:nvPr/>
          </p:nvCxnSpPr>
          <p:spPr>
            <a:xfrm>
              <a:off x="10972423" y="270952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08" name="直接连接符 507"/>
            <p:cNvCxnSpPr/>
            <p:nvPr/>
          </p:nvCxnSpPr>
          <p:spPr>
            <a:xfrm>
              <a:off x="11038204" y="270952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09" name="矩形 508"/>
            <p:cNvSpPr/>
            <p:nvPr/>
          </p:nvSpPr>
          <p:spPr>
            <a:xfrm>
              <a:off x="10504298" y="265470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0" name="流程图: 手动操作 509"/>
            <p:cNvSpPr/>
            <p:nvPr/>
          </p:nvSpPr>
          <p:spPr>
            <a:xfrm>
              <a:off x="10504298" y="290286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1" name="前凸弯带形 510"/>
            <p:cNvSpPr/>
            <p:nvPr/>
          </p:nvSpPr>
          <p:spPr>
            <a:xfrm>
              <a:off x="10570079" y="290286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2" name="矩形 511"/>
            <p:cNvSpPr/>
            <p:nvPr/>
          </p:nvSpPr>
          <p:spPr>
            <a:xfrm>
              <a:off x="10314615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3" name="前凸弯带形 512"/>
            <p:cNvSpPr/>
            <p:nvPr/>
          </p:nvSpPr>
          <p:spPr>
            <a:xfrm>
              <a:off x="10372736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14" name="直接连接符 513"/>
            <p:cNvCxnSpPr/>
            <p:nvPr/>
          </p:nvCxnSpPr>
          <p:spPr>
            <a:xfrm>
              <a:off x="10577738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15" name="直接连接符 514"/>
            <p:cNvCxnSpPr/>
            <p:nvPr/>
          </p:nvCxnSpPr>
          <p:spPr>
            <a:xfrm>
              <a:off x="10643519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16" name="矩形 515"/>
            <p:cNvSpPr/>
            <p:nvPr/>
          </p:nvSpPr>
          <p:spPr>
            <a:xfrm>
              <a:off x="10109613" y="265470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7" name="流程图: 手动操作 516"/>
            <p:cNvSpPr/>
            <p:nvPr/>
          </p:nvSpPr>
          <p:spPr>
            <a:xfrm>
              <a:off x="10109613" y="290286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8" name="前凸弯带形 517"/>
            <p:cNvSpPr/>
            <p:nvPr/>
          </p:nvSpPr>
          <p:spPr>
            <a:xfrm>
              <a:off x="10175394" y="290286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9919930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0" name="前凸弯带形 519"/>
            <p:cNvSpPr/>
            <p:nvPr/>
          </p:nvSpPr>
          <p:spPr>
            <a:xfrm>
              <a:off x="9978052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21" name="直接连接符 520"/>
            <p:cNvCxnSpPr/>
            <p:nvPr/>
          </p:nvCxnSpPr>
          <p:spPr>
            <a:xfrm>
              <a:off x="10183053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22" name="直接连接符 521"/>
            <p:cNvCxnSpPr/>
            <p:nvPr/>
          </p:nvCxnSpPr>
          <p:spPr>
            <a:xfrm>
              <a:off x="10248834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23" name="矩形 522"/>
            <p:cNvSpPr/>
            <p:nvPr/>
          </p:nvSpPr>
          <p:spPr>
            <a:xfrm>
              <a:off x="8793997" y="264748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4" name="流程图: 手动操作 523"/>
            <p:cNvSpPr/>
            <p:nvPr/>
          </p:nvSpPr>
          <p:spPr>
            <a:xfrm>
              <a:off x="8793997" y="289564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5" name="前凸弯带形 524"/>
            <p:cNvSpPr/>
            <p:nvPr/>
          </p:nvSpPr>
          <p:spPr>
            <a:xfrm>
              <a:off x="8859778" y="289564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6" name="矩形 525"/>
            <p:cNvSpPr/>
            <p:nvPr/>
          </p:nvSpPr>
          <p:spPr>
            <a:xfrm>
              <a:off x="8604313" y="270952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7" name="前凸弯带形 526"/>
            <p:cNvSpPr/>
            <p:nvPr/>
          </p:nvSpPr>
          <p:spPr>
            <a:xfrm>
              <a:off x="8662435" y="277156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28" name="直接连接符 527"/>
            <p:cNvCxnSpPr/>
            <p:nvPr/>
          </p:nvCxnSpPr>
          <p:spPr>
            <a:xfrm>
              <a:off x="8867436" y="270952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29" name="直接连接符 528"/>
            <p:cNvCxnSpPr/>
            <p:nvPr/>
          </p:nvCxnSpPr>
          <p:spPr>
            <a:xfrm>
              <a:off x="8933217" y="270952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30" name="矩形 529"/>
            <p:cNvSpPr/>
            <p:nvPr/>
          </p:nvSpPr>
          <p:spPr>
            <a:xfrm>
              <a:off x="8399312" y="265470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1" name="流程图: 手动操作 530"/>
            <p:cNvSpPr/>
            <p:nvPr/>
          </p:nvSpPr>
          <p:spPr>
            <a:xfrm>
              <a:off x="8399312" y="290286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2" name="前凸弯带形 531"/>
            <p:cNvSpPr/>
            <p:nvPr/>
          </p:nvSpPr>
          <p:spPr>
            <a:xfrm>
              <a:off x="8465093" y="290286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3" name="矩形 532"/>
            <p:cNvSpPr/>
            <p:nvPr/>
          </p:nvSpPr>
          <p:spPr>
            <a:xfrm>
              <a:off x="8209629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4" name="前凸弯带形 533"/>
            <p:cNvSpPr/>
            <p:nvPr/>
          </p:nvSpPr>
          <p:spPr>
            <a:xfrm>
              <a:off x="8267750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35" name="直接连接符 534"/>
            <p:cNvCxnSpPr/>
            <p:nvPr/>
          </p:nvCxnSpPr>
          <p:spPr>
            <a:xfrm>
              <a:off x="8472752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36" name="直接连接符 535"/>
            <p:cNvCxnSpPr/>
            <p:nvPr/>
          </p:nvCxnSpPr>
          <p:spPr>
            <a:xfrm>
              <a:off x="8538533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37" name="矩形 536"/>
            <p:cNvSpPr/>
            <p:nvPr/>
          </p:nvSpPr>
          <p:spPr>
            <a:xfrm>
              <a:off x="8004627" y="265470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8" name="流程图: 手动操作 537"/>
            <p:cNvSpPr/>
            <p:nvPr/>
          </p:nvSpPr>
          <p:spPr>
            <a:xfrm>
              <a:off x="8004627" y="290286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9" name="前凸弯带形 538"/>
            <p:cNvSpPr/>
            <p:nvPr/>
          </p:nvSpPr>
          <p:spPr>
            <a:xfrm>
              <a:off x="8070408" y="290286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0" name="矩形 539"/>
            <p:cNvSpPr/>
            <p:nvPr/>
          </p:nvSpPr>
          <p:spPr>
            <a:xfrm>
              <a:off x="8991340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1" name="前凸弯带形 540"/>
            <p:cNvSpPr/>
            <p:nvPr/>
          </p:nvSpPr>
          <p:spPr>
            <a:xfrm>
              <a:off x="9049461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42" name="直接连接符 541"/>
            <p:cNvCxnSpPr/>
            <p:nvPr/>
          </p:nvCxnSpPr>
          <p:spPr>
            <a:xfrm>
              <a:off x="8062749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43" name="直接连接符 542"/>
            <p:cNvCxnSpPr/>
            <p:nvPr/>
          </p:nvCxnSpPr>
          <p:spPr>
            <a:xfrm>
              <a:off x="8143848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44" name="矩形 543"/>
            <p:cNvSpPr/>
            <p:nvPr/>
          </p:nvSpPr>
          <p:spPr>
            <a:xfrm>
              <a:off x="9970393" y="1808140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5" name="流程图: 手动操作 544"/>
            <p:cNvSpPr/>
            <p:nvPr/>
          </p:nvSpPr>
          <p:spPr>
            <a:xfrm>
              <a:off x="9970393" y="2056301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6" name="前凸弯带形 545"/>
            <p:cNvSpPr/>
            <p:nvPr/>
          </p:nvSpPr>
          <p:spPr>
            <a:xfrm>
              <a:off x="10036173" y="205630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7" name="矩形 546"/>
            <p:cNvSpPr/>
            <p:nvPr/>
          </p:nvSpPr>
          <p:spPr>
            <a:xfrm>
              <a:off x="9780709" y="187018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8" name="前凸弯带形 547"/>
            <p:cNvSpPr/>
            <p:nvPr/>
          </p:nvSpPr>
          <p:spPr>
            <a:xfrm>
              <a:off x="9838831" y="193222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49" name="直接连接符 548"/>
            <p:cNvCxnSpPr/>
            <p:nvPr/>
          </p:nvCxnSpPr>
          <p:spPr>
            <a:xfrm>
              <a:off x="10043833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50" name="直接连接符 549"/>
            <p:cNvCxnSpPr/>
            <p:nvPr/>
          </p:nvCxnSpPr>
          <p:spPr>
            <a:xfrm>
              <a:off x="10109613" y="187018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51" name="矩形 550"/>
            <p:cNvSpPr/>
            <p:nvPr/>
          </p:nvSpPr>
          <p:spPr>
            <a:xfrm>
              <a:off x="9575708" y="181536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2" name="流程图: 手动操作 551"/>
            <p:cNvSpPr/>
            <p:nvPr/>
          </p:nvSpPr>
          <p:spPr>
            <a:xfrm>
              <a:off x="9575708" y="2063525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3" name="前凸弯带形 552"/>
            <p:cNvSpPr/>
            <p:nvPr/>
          </p:nvSpPr>
          <p:spPr>
            <a:xfrm>
              <a:off x="9641489" y="206352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4" name="矩形 553"/>
            <p:cNvSpPr/>
            <p:nvPr/>
          </p:nvSpPr>
          <p:spPr>
            <a:xfrm>
              <a:off x="9386024" y="1877404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5" name="前凸弯带形 554"/>
            <p:cNvSpPr/>
            <p:nvPr/>
          </p:nvSpPr>
          <p:spPr>
            <a:xfrm>
              <a:off x="9444146" y="193944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56" name="直接连接符 555"/>
            <p:cNvCxnSpPr/>
            <p:nvPr/>
          </p:nvCxnSpPr>
          <p:spPr>
            <a:xfrm>
              <a:off x="9649148" y="187740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57" name="直接连接符 556"/>
            <p:cNvCxnSpPr/>
            <p:nvPr/>
          </p:nvCxnSpPr>
          <p:spPr>
            <a:xfrm>
              <a:off x="9714929" y="187740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58" name="矩形 557"/>
            <p:cNvSpPr/>
            <p:nvPr/>
          </p:nvSpPr>
          <p:spPr>
            <a:xfrm>
              <a:off x="9181023" y="181536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9" name="流程图: 手动操作 558"/>
            <p:cNvSpPr/>
            <p:nvPr/>
          </p:nvSpPr>
          <p:spPr>
            <a:xfrm>
              <a:off x="9181023" y="2063525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0" name="前凸弯带形 559"/>
            <p:cNvSpPr/>
            <p:nvPr/>
          </p:nvSpPr>
          <p:spPr>
            <a:xfrm>
              <a:off x="9246804" y="206352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1" name="矩形 560"/>
            <p:cNvSpPr/>
            <p:nvPr/>
          </p:nvSpPr>
          <p:spPr>
            <a:xfrm>
              <a:off x="8991340" y="1877404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2" name="前凸弯带形 561"/>
            <p:cNvSpPr/>
            <p:nvPr/>
          </p:nvSpPr>
          <p:spPr>
            <a:xfrm>
              <a:off x="9049461" y="193944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63" name="直接连接符 562"/>
            <p:cNvCxnSpPr/>
            <p:nvPr/>
          </p:nvCxnSpPr>
          <p:spPr>
            <a:xfrm>
              <a:off x="9254462" y="187740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64" name="直接连接符 563"/>
            <p:cNvCxnSpPr/>
            <p:nvPr/>
          </p:nvCxnSpPr>
          <p:spPr>
            <a:xfrm>
              <a:off x="9320243" y="187740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65" name="线形标注 1 564"/>
            <p:cNvSpPr/>
            <p:nvPr/>
          </p:nvSpPr>
          <p:spPr>
            <a:xfrm>
              <a:off x="9444145" y="1497940"/>
              <a:ext cx="839833" cy="252000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三次纯水洗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6" name="矩形 565"/>
            <p:cNvSpPr/>
            <p:nvPr/>
          </p:nvSpPr>
          <p:spPr>
            <a:xfrm>
              <a:off x="10430859" y="1808140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7" name="流程图: 手动操作 566"/>
            <p:cNvSpPr/>
            <p:nvPr/>
          </p:nvSpPr>
          <p:spPr>
            <a:xfrm>
              <a:off x="10430859" y="2056301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8" name="前凸弯带形 567"/>
            <p:cNvSpPr/>
            <p:nvPr/>
          </p:nvSpPr>
          <p:spPr>
            <a:xfrm>
              <a:off x="10554761" y="2056301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9" name="前凸弯带形 568"/>
            <p:cNvSpPr/>
            <p:nvPr/>
          </p:nvSpPr>
          <p:spPr>
            <a:xfrm>
              <a:off x="10233516" y="1932222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0" name="矩形 569"/>
            <p:cNvSpPr/>
            <p:nvPr/>
          </p:nvSpPr>
          <p:spPr>
            <a:xfrm>
              <a:off x="10167735" y="1870182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1" name="线形标注 1 570"/>
            <p:cNvSpPr/>
            <p:nvPr/>
          </p:nvSpPr>
          <p:spPr>
            <a:xfrm>
              <a:off x="10430859" y="1497940"/>
              <a:ext cx="78937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敏化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72" name="直接连接符 571"/>
            <p:cNvCxnSpPr/>
            <p:nvPr/>
          </p:nvCxnSpPr>
          <p:spPr>
            <a:xfrm>
              <a:off x="11351790" y="2056303"/>
              <a:ext cx="0" cy="864000"/>
            </a:xfrm>
            <a:prstGeom prst="line">
              <a:avLst/>
            </a:prstGeom>
            <a:noFill/>
            <a:ln w="6350" cap="flat" cmpd="sng" algn="ctr">
              <a:solidFill>
                <a:srgbClr val="08315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573" name="直接连接符 572"/>
            <p:cNvCxnSpPr/>
            <p:nvPr/>
          </p:nvCxnSpPr>
          <p:spPr>
            <a:xfrm>
              <a:off x="5234173" y="2902866"/>
              <a:ext cx="6117617" cy="0"/>
            </a:xfrm>
            <a:prstGeom prst="line">
              <a:avLst/>
            </a:prstGeom>
            <a:noFill/>
            <a:ln w="6350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</p:cxnSp>
        <p:sp>
          <p:nvSpPr>
            <p:cNvPr id="574" name="矩形 573"/>
            <p:cNvSpPr/>
            <p:nvPr/>
          </p:nvSpPr>
          <p:spPr>
            <a:xfrm>
              <a:off x="11096326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5" name="前凸弯带形 574"/>
            <p:cNvSpPr/>
            <p:nvPr/>
          </p:nvSpPr>
          <p:spPr>
            <a:xfrm>
              <a:off x="11154448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6" name="线形标注 1 575"/>
            <p:cNvSpPr/>
            <p:nvPr/>
          </p:nvSpPr>
          <p:spPr>
            <a:xfrm>
              <a:off x="10430859" y="2344504"/>
              <a:ext cx="78937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三次纯水洗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7" name="线形标注 1 576"/>
            <p:cNvSpPr/>
            <p:nvPr/>
          </p:nvSpPr>
          <p:spPr>
            <a:xfrm>
              <a:off x="9181022" y="2344504"/>
              <a:ext cx="781711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活化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8" name="线形标注 1 577"/>
            <p:cNvSpPr/>
            <p:nvPr/>
          </p:nvSpPr>
          <p:spPr>
            <a:xfrm>
              <a:off x="8325872" y="2344504"/>
              <a:ext cx="78937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三次纯水洗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9" name="线形标注 1 578"/>
            <p:cNvSpPr/>
            <p:nvPr/>
          </p:nvSpPr>
          <p:spPr>
            <a:xfrm>
              <a:off x="7273378" y="2344504"/>
              <a:ext cx="945757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无电解镀铜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0" name="矩形 579"/>
            <p:cNvSpPr/>
            <p:nvPr/>
          </p:nvSpPr>
          <p:spPr>
            <a:xfrm>
              <a:off x="6484009" y="264748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1" name="流程图: 手动操作 580"/>
            <p:cNvSpPr/>
            <p:nvPr/>
          </p:nvSpPr>
          <p:spPr>
            <a:xfrm>
              <a:off x="6484009" y="289564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2" name="前凸弯带形 581"/>
            <p:cNvSpPr/>
            <p:nvPr/>
          </p:nvSpPr>
          <p:spPr>
            <a:xfrm>
              <a:off x="6549790" y="289564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3" name="矩形 582"/>
            <p:cNvSpPr/>
            <p:nvPr/>
          </p:nvSpPr>
          <p:spPr>
            <a:xfrm>
              <a:off x="6294325" y="270952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4" name="前凸弯带形 583"/>
            <p:cNvSpPr/>
            <p:nvPr/>
          </p:nvSpPr>
          <p:spPr>
            <a:xfrm>
              <a:off x="6352448" y="277156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85" name="直接连接符 584"/>
            <p:cNvCxnSpPr/>
            <p:nvPr/>
          </p:nvCxnSpPr>
          <p:spPr>
            <a:xfrm>
              <a:off x="6557449" y="270952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86" name="直接连接符 585"/>
            <p:cNvCxnSpPr/>
            <p:nvPr/>
          </p:nvCxnSpPr>
          <p:spPr>
            <a:xfrm>
              <a:off x="6623230" y="270952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87" name="矩形 586"/>
            <p:cNvSpPr/>
            <p:nvPr/>
          </p:nvSpPr>
          <p:spPr>
            <a:xfrm>
              <a:off x="6089324" y="265470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8" name="流程图: 手动操作 587"/>
            <p:cNvSpPr/>
            <p:nvPr/>
          </p:nvSpPr>
          <p:spPr>
            <a:xfrm>
              <a:off x="6089324" y="290286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9" name="前凸弯带形 588"/>
            <p:cNvSpPr/>
            <p:nvPr/>
          </p:nvSpPr>
          <p:spPr>
            <a:xfrm>
              <a:off x="6155105" y="290286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0" name="矩形 589"/>
            <p:cNvSpPr/>
            <p:nvPr/>
          </p:nvSpPr>
          <p:spPr>
            <a:xfrm>
              <a:off x="5899641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1" name="前凸弯带形 590"/>
            <p:cNvSpPr/>
            <p:nvPr/>
          </p:nvSpPr>
          <p:spPr>
            <a:xfrm>
              <a:off x="5957762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92" name="直接连接符 591"/>
            <p:cNvCxnSpPr/>
            <p:nvPr/>
          </p:nvCxnSpPr>
          <p:spPr>
            <a:xfrm>
              <a:off x="6162764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593" name="直接连接符 592"/>
            <p:cNvCxnSpPr/>
            <p:nvPr/>
          </p:nvCxnSpPr>
          <p:spPr>
            <a:xfrm>
              <a:off x="6228544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594" name="矩形 593"/>
            <p:cNvSpPr/>
            <p:nvPr/>
          </p:nvSpPr>
          <p:spPr>
            <a:xfrm>
              <a:off x="5694639" y="265470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5" name="流程图: 手动操作 594"/>
            <p:cNvSpPr/>
            <p:nvPr/>
          </p:nvSpPr>
          <p:spPr>
            <a:xfrm>
              <a:off x="5694639" y="290286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6" name="前凸弯带形 595"/>
            <p:cNvSpPr/>
            <p:nvPr/>
          </p:nvSpPr>
          <p:spPr>
            <a:xfrm>
              <a:off x="5760420" y="290286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7" name="矩形 596"/>
            <p:cNvSpPr/>
            <p:nvPr/>
          </p:nvSpPr>
          <p:spPr>
            <a:xfrm>
              <a:off x="6689011" y="271674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8" name="前凸弯带形 597"/>
            <p:cNvSpPr/>
            <p:nvPr/>
          </p:nvSpPr>
          <p:spPr>
            <a:xfrm>
              <a:off x="6747132" y="277878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99" name="直接连接符 598"/>
            <p:cNvCxnSpPr/>
            <p:nvPr/>
          </p:nvCxnSpPr>
          <p:spPr>
            <a:xfrm>
              <a:off x="5768079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600" name="直接连接符 599"/>
            <p:cNvCxnSpPr/>
            <p:nvPr/>
          </p:nvCxnSpPr>
          <p:spPr>
            <a:xfrm>
              <a:off x="5833860" y="271674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601" name="线形标注 1 600"/>
            <p:cNvSpPr/>
            <p:nvPr/>
          </p:nvSpPr>
          <p:spPr>
            <a:xfrm>
              <a:off x="5957762" y="2344504"/>
              <a:ext cx="72359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三次纯水洗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2" name="线形标注 1 601"/>
            <p:cNvSpPr/>
            <p:nvPr/>
          </p:nvSpPr>
          <p:spPr>
            <a:xfrm>
              <a:off x="6747132" y="2344504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回收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3" name="线形标注 1 602"/>
            <p:cNvSpPr/>
            <p:nvPr/>
          </p:nvSpPr>
          <p:spPr>
            <a:xfrm>
              <a:off x="4971049" y="2344504"/>
              <a:ext cx="756479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酸性镀铜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04" name="直接连接符 603"/>
            <p:cNvCxnSpPr/>
            <p:nvPr/>
          </p:nvCxnSpPr>
          <p:spPr>
            <a:xfrm>
              <a:off x="4971050" y="2915858"/>
              <a:ext cx="0" cy="806523"/>
            </a:xfrm>
            <a:prstGeom prst="line">
              <a:avLst/>
            </a:prstGeom>
            <a:noFill/>
            <a:ln w="6350" cap="flat" cmpd="sng" algn="ctr">
              <a:solidFill>
                <a:srgbClr val="08315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605" name="直接连接符 604"/>
            <p:cNvCxnSpPr/>
            <p:nvPr/>
          </p:nvCxnSpPr>
          <p:spPr>
            <a:xfrm>
              <a:off x="4971050" y="3752452"/>
              <a:ext cx="6117617" cy="0"/>
            </a:xfrm>
            <a:prstGeom prst="line">
              <a:avLst/>
            </a:prstGeom>
            <a:noFill/>
            <a:ln w="6350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</p:cxnSp>
        <p:sp>
          <p:nvSpPr>
            <p:cNvPr id="606" name="矩形 605"/>
            <p:cNvSpPr/>
            <p:nvPr/>
          </p:nvSpPr>
          <p:spPr>
            <a:xfrm>
              <a:off x="7857748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7" name="流程图: 手动操作 606"/>
            <p:cNvSpPr/>
            <p:nvPr/>
          </p:nvSpPr>
          <p:spPr>
            <a:xfrm>
              <a:off x="7857748" y="375245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8" name="前凸弯带形 607"/>
            <p:cNvSpPr/>
            <p:nvPr/>
          </p:nvSpPr>
          <p:spPr>
            <a:xfrm>
              <a:off x="7923528" y="375245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9" name="矩形 608"/>
            <p:cNvSpPr/>
            <p:nvPr/>
          </p:nvSpPr>
          <p:spPr>
            <a:xfrm>
              <a:off x="7668064" y="356633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0" name="前凸弯带形 609"/>
            <p:cNvSpPr/>
            <p:nvPr/>
          </p:nvSpPr>
          <p:spPr>
            <a:xfrm>
              <a:off x="7726186" y="362837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11" name="直接连接符 610"/>
            <p:cNvCxnSpPr/>
            <p:nvPr/>
          </p:nvCxnSpPr>
          <p:spPr>
            <a:xfrm>
              <a:off x="7931187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612" name="直接连接符 611"/>
            <p:cNvCxnSpPr/>
            <p:nvPr/>
          </p:nvCxnSpPr>
          <p:spPr>
            <a:xfrm>
              <a:off x="7996968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613" name="矩形 612"/>
            <p:cNvSpPr/>
            <p:nvPr/>
          </p:nvSpPr>
          <p:spPr>
            <a:xfrm>
              <a:off x="8252432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4" name="流程图: 手动操作 613"/>
            <p:cNvSpPr/>
            <p:nvPr/>
          </p:nvSpPr>
          <p:spPr>
            <a:xfrm>
              <a:off x="8252432" y="375245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5" name="前凸弯带形 614"/>
            <p:cNvSpPr/>
            <p:nvPr/>
          </p:nvSpPr>
          <p:spPr>
            <a:xfrm>
              <a:off x="8318213" y="375245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6" name="矩形 615"/>
            <p:cNvSpPr/>
            <p:nvPr/>
          </p:nvSpPr>
          <p:spPr>
            <a:xfrm>
              <a:off x="8062749" y="356633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7" name="前凸弯带形 616"/>
            <p:cNvSpPr/>
            <p:nvPr/>
          </p:nvSpPr>
          <p:spPr>
            <a:xfrm>
              <a:off x="8120871" y="362837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18" name="直接连接符 617"/>
            <p:cNvCxnSpPr/>
            <p:nvPr/>
          </p:nvCxnSpPr>
          <p:spPr>
            <a:xfrm>
              <a:off x="8325872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619" name="直接连接符 618"/>
            <p:cNvCxnSpPr/>
            <p:nvPr/>
          </p:nvCxnSpPr>
          <p:spPr>
            <a:xfrm>
              <a:off x="8391653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620" name="矩形 619"/>
            <p:cNvSpPr/>
            <p:nvPr/>
          </p:nvSpPr>
          <p:spPr>
            <a:xfrm>
              <a:off x="5160733" y="3511514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1" name="流程图: 手动操作 620"/>
            <p:cNvSpPr/>
            <p:nvPr/>
          </p:nvSpPr>
          <p:spPr>
            <a:xfrm>
              <a:off x="5160733" y="375967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2" name="前凸弯带形 621"/>
            <p:cNvSpPr/>
            <p:nvPr/>
          </p:nvSpPr>
          <p:spPr>
            <a:xfrm>
              <a:off x="5226514" y="375967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3" name="矩形 622"/>
            <p:cNvSpPr/>
            <p:nvPr/>
          </p:nvSpPr>
          <p:spPr>
            <a:xfrm>
              <a:off x="4971050" y="3573556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4" name="前凸弯带形 623"/>
            <p:cNvSpPr/>
            <p:nvPr/>
          </p:nvSpPr>
          <p:spPr>
            <a:xfrm>
              <a:off x="5029172" y="363559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25" name="直接连接符 624"/>
            <p:cNvCxnSpPr/>
            <p:nvPr/>
          </p:nvCxnSpPr>
          <p:spPr>
            <a:xfrm>
              <a:off x="5234173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626" name="直接连接符 625"/>
            <p:cNvCxnSpPr/>
            <p:nvPr/>
          </p:nvCxnSpPr>
          <p:spPr>
            <a:xfrm>
              <a:off x="5299954" y="357355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627" name="矩形 626"/>
            <p:cNvSpPr/>
            <p:nvPr/>
          </p:nvSpPr>
          <p:spPr>
            <a:xfrm>
              <a:off x="5555418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8" name="流程图: 手动操作 627"/>
            <p:cNvSpPr/>
            <p:nvPr/>
          </p:nvSpPr>
          <p:spPr>
            <a:xfrm>
              <a:off x="5555418" y="375245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9" name="前凸弯带形 628"/>
            <p:cNvSpPr/>
            <p:nvPr/>
          </p:nvSpPr>
          <p:spPr>
            <a:xfrm>
              <a:off x="5621199" y="375245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0" name="矩形 629"/>
            <p:cNvSpPr/>
            <p:nvPr/>
          </p:nvSpPr>
          <p:spPr>
            <a:xfrm>
              <a:off x="5365735" y="356633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1" name="前凸弯带形 630"/>
            <p:cNvSpPr/>
            <p:nvPr/>
          </p:nvSpPr>
          <p:spPr>
            <a:xfrm>
              <a:off x="5423857" y="362837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32" name="直接连接符 631"/>
            <p:cNvCxnSpPr/>
            <p:nvPr/>
          </p:nvCxnSpPr>
          <p:spPr>
            <a:xfrm>
              <a:off x="5628858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633" name="直接连接符 632"/>
            <p:cNvCxnSpPr/>
            <p:nvPr/>
          </p:nvCxnSpPr>
          <p:spPr>
            <a:xfrm>
              <a:off x="5694639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634" name="矩形 633"/>
            <p:cNvSpPr/>
            <p:nvPr/>
          </p:nvSpPr>
          <p:spPr>
            <a:xfrm>
              <a:off x="5950104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5" name="流程图: 手动操作 634"/>
            <p:cNvSpPr/>
            <p:nvPr/>
          </p:nvSpPr>
          <p:spPr>
            <a:xfrm>
              <a:off x="5950104" y="375245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6" name="前凸弯带形 635"/>
            <p:cNvSpPr/>
            <p:nvPr/>
          </p:nvSpPr>
          <p:spPr>
            <a:xfrm>
              <a:off x="6015884" y="375245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7" name="矩形 636"/>
            <p:cNvSpPr/>
            <p:nvPr/>
          </p:nvSpPr>
          <p:spPr>
            <a:xfrm>
              <a:off x="5760420" y="356633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8" name="前凸弯带形 637"/>
            <p:cNvSpPr/>
            <p:nvPr/>
          </p:nvSpPr>
          <p:spPr>
            <a:xfrm>
              <a:off x="5818542" y="362837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39" name="直接连接符 638"/>
            <p:cNvCxnSpPr/>
            <p:nvPr/>
          </p:nvCxnSpPr>
          <p:spPr>
            <a:xfrm>
              <a:off x="6023543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640" name="直接连接符 639"/>
            <p:cNvCxnSpPr/>
            <p:nvPr/>
          </p:nvCxnSpPr>
          <p:spPr>
            <a:xfrm>
              <a:off x="6089324" y="356633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641" name="线形标注 1 640"/>
            <p:cNvSpPr/>
            <p:nvPr/>
          </p:nvSpPr>
          <p:spPr>
            <a:xfrm>
              <a:off x="5365735" y="3194090"/>
              <a:ext cx="953822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三次纯水洗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2" name="线形标注 1 641"/>
            <p:cNvSpPr/>
            <p:nvPr/>
          </p:nvSpPr>
          <p:spPr>
            <a:xfrm>
              <a:off x="6418228" y="3194090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镀镍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3" name="矩形 642"/>
            <p:cNvSpPr/>
            <p:nvPr/>
          </p:nvSpPr>
          <p:spPr>
            <a:xfrm>
              <a:off x="7076036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4" name="流程图: 手动操作 643"/>
            <p:cNvSpPr/>
            <p:nvPr/>
          </p:nvSpPr>
          <p:spPr>
            <a:xfrm>
              <a:off x="7076036" y="375245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5" name="前凸弯带形 644"/>
            <p:cNvSpPr/>
            <p:nvPr/>
          </p:nvSpPr>
          <p:spPr>
            <a:xfrm>
              <a:off x="7141817" y="375245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6" name="矩形 645"/>
            <p:cNvSpPr/>
            <p:nvPr/>
          </p:nvSpPr>
          <p:spPr>
            <a:xfrm>
              <a:off x="6886353" y="3566332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7" name="前凸弯带形 646"/>
            <p:cNvSpPr/>
            <p:nvPr/>
          </p:nvSpPr>
          <p:spPr>
            <a:xfrm>
              <a:off x="6944475" y="3628371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8" name="线形标注 1 647"/>
            <p:cNvSpPr/>
            <p:nvPr/>
          </p:nvSpPr>
          <p:spPr>
            <a:xfrm>
              <a:off x="6944475" y="3194090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回收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9" name="线形标注 1 648"/>
            <p:cNvSpPr/>
            <p:nvPr/>
          </p:nvSpPr>
          <p:spPr>
            <a:xfrm>
              <a:off x="7733843" y="3194090"/>
              <a:ext cx="913274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三次纯水洗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0" name="线形标注 1 649"/>
            <p:cNvSpPr/>
            <p:nvPr/>
          </p:nvSpPr>
          <p:spPr>
            <a:xfrm>
              <a:off x="8720557" y="3194090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镀铬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1" name="线形标注 1 650"/>
            <p:cNvSpPr/>
            <p:nvPr/>
          </p:nvSpPr>
          <p:spPr>
            <a:xfrm>
              <a:off x="9246804" y="3194090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回收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2" name="矩形 651"/>
            <p:cNvSpPr/>
            <p:nvPr/>
          </p:nvSpPr>
          <p:spPr>
            <a:xfrm>
              <a:off x="10759763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3" name="线形标注 1 652"/>
            <p:cNvSpPr/>
            <p:nvPr/>
          </p:nvSpPr>
          <p:spPr>
            <a:xfrm>
              <a:off x="10036172" y="3194090"/>
              <a:ext cx="731249" cy="298084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三次纯水洗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4" name="矩形 653"/>
            <p:cNvSpPr/>
            <p:nvPr/>
          </p:nvSpPr>
          <p:spPr>
            <a:xfrm>
              <a:off x="10957105" y="350429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5" name="线形标注 1 654"/>
            <p:cNvSpPr/>
            <p:nvPr/>
          </p:nvSpPr>
          <p:spPr>
            <a:xfrm>
              <a:off x="10825543" y="3194090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烘干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6" name="矩形 655"/>
            <p:cNvSpPr/>
            <p:nvPr/>
          </p:nvSpPr>
          <p:spPr>
            <a:xfrm>
              <a:off x="4971050" y="1870182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7" name="前凸弯带形 656"/>
            <p:cNvSpPr/>
            <p:nvPr/>
          </p:nvSpPr>
          <p:spPr>
            <a:xfrm>
              <a:off x="4971050" y="1932222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8" name="线形标注 1 657"/>
            <p:cNvSpPr/>
            <p:nvPr/>
          </p:nvSpPr>
          <p:spPr>
            <a:xfrm>
              <a:off x="4971050" y="1497940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基材</a:t>
              </a: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9" name="前凸弯带形 658"/>
            <p:cNvSpPr/>
            <p:nvPr/>
          </p:nvSpPr>
          <p:spPr>
            <a:xfrm>
              <a:off x="10825543" y="363559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0" name="前凸弯带形 659"/>
            <p:cNvSpPr/>
            <p:nvPr/>
          </p:nvSpPr>
          <p:spPr>
            <a:xfrm>
              <a:off x="11022886" y="3635595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61" name="圆角矩形 660"/>
          <p:cNvSpPr/>
          <p:nvPr/>
        </p:nvSpPr>
        <p:spPr>
          <a:xfrm>
            <a:off x="903299" y="4389171"/>
            <a:ext cx="10871540" cy="528441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52095" marR="0" lvl="0" indent="-252095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PVD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精镀工艺：镀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纯度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99.8%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以上单种金属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9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道工序，生产过程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无重金属和氰化物</a:t>
            </a:r>
            <a:endParaRPr kumimoji="0" lang="zh-CN" altLang="en-US" sz="1800" b="1" i="0" u="none" strike="noStrike" kern="0" cap="none" spc="0" normalizeH="0" baseline="30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62" name="组合 661"/>
          <p:cNvGrpSpPr/>
          <p:nvPr/>
        </p:nvGrpSpPr>
        <p:grpSpPr>
          <a:xfrm>
            <a:off x="1282099" y="5132728"/>
            <a:ext cx="3440806" cy="1393466"/>
            <a:chOff x="1271433" y="4829988"/>
            <a:chExt cx="3440806" cy="1393466"/>
          </a:xfrm>
        </p:grpSpPr>
        <p:pic>
          <p:nvPicPr>
            <p:cNvPr id="6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867" y="4829988"/>
              <a:ext cx="2007103" cy="1393466"/>
            </a:xfrm>
            <a:prstGeom prst="rect">
              <a:avLst/>
            </a:prstGeom>
            <a:noFill/>
            <a:ln>
              <a:noFill/>
            </a:ln>
            <a:effectLst/>
          </p:spPr>
        </p:pic>
        <p:cxnSp>
          <p:nvCxnSpPr>
            <p:cNvPr id="664" name="直接箭头连接符 663"/>
            <p:cNvCxnSpPr/>
            <p:nvPr/>
          </p:nvCxnSpPr>
          <p:spPr>
            <a:xfrm>
              <a:off x="3202940" y="5010364"/>
              <a:ext cx="426951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65" name="直接箭头连接符 664"/>
            <p:cNvCxnSpPr/>
            <p:nvPr/>
          </p:nvCxnSpPr>
          <p:spPr>
            <a:xfrm>
              <a:off x="3202939" y="5176884"/>
              <a:ext cx="426952" cy="14508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66" name="直接箭头连接符 665"/>
            <p:cNvCxnSpPr/>
            <p:nvPr/>
          </p:nvCxnSpPr>
          <p:spPr>
            <a:xfrm>
              <a:off x="2989464" y="5467493"/>
              <a:ext cx="640427" cy="44287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67" name="矩形 666"/>
            <p:cNvSpPr/>
            <p:nvPr/>
          </p:nvSpPr>
          <p:spPr>
            <a:xfrm>
              <a:off x="1271433" y="5805251"/>
              <a:ext cx="2194948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ABS/PC</a:t>
              </a:r>
              <a:r>
                <a:rPr kumimoji="0" lang="zh-CN" alt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或</a:t>
              </a:r>
              <a:r>
                <a:rPr kumimoji="0" lang="en-US" altLang="zh-CN" sz="12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ABS</a:t>
              </a:r>
              <a:r>
                <a:rPr kumimoji="0" lang="zh-CN" alt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与</a:t>
              </a:r>
              <a:r>
                <a:rPr kumimoji="0" lang="en-US" altLang="zh-CN" sz="12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PC</a:t>
              </a:r>
              <a:r>
                <a:rPr kumimoji="0" lang="zh-CN" alt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混合</a:t>
              </a:r>
              <a:endPara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/>
              </a:endParaRPr>
            </a:p>
          </p:txBody>
        </p:sp>
        <p:sp>
          <p:nvSpPr>
            <p:cNvPr id="668" name="矩形 667"/>
            <p:cNvSpPr/>
            <p:nvPr/>
          </p:nvSpPr>
          <p:spPr>
            <a:xfrm>
              <a:off x="3640790" y="4844183"/>
              <a:ext cx="943610" cy="3708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中</a:t>
              </a:r>
              <a:r>
                <a:rPr kumimoji="0" lang="en-US" altLang="zh-CN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/</a:t>
              </a:r>
              <a:r>
                <a:rPr kumimoji="0" lang="zh-CN" alt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面涂层</a:t>
              </a:r>
              <a:endPara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/>
              </a:endParaRPr>
            </a:p>
          </p:txBody>
        </p:sp>
        <p:sp>
          <p:nvSpPr>
            <p:cNvPr id="669" name="矩形 668"/>
            <p:cNvSpPr/>
            <p:nvPr/>
          </p:nvSpPr>
          <p:spPr>
            <a:xfrm>
              <a:off x="3616036" y="5187328"/>
              <a:ext cx="894080" cy="3708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镀金属层</a:t>
              </a:r>
              <a:endPara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/>
              </a:endParaRPr>
            </a:p>
          </p:txBody>
        </p:sp>
        <p:sp>
          <p:nvSpPr>
            <p:cNvPr id="670" name="矩形 669"/>
            <p:cNvSpPr/>
            <p:nvPr/>
          </p:nvSpPr>
          <p:spPr>
            <a:xfrm>
              <a:off x="3629891" y="5727985"/>
              <a:ext cx="1082348" cy="344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/>
                </a:rPr>
                <a:t>底面处理层</a:t>
              </a:r>
              <a:endPara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/>
              </a:endParaRPr>
            </a:p>
          </p:txBody>
        </p:sp>
      </p:grpSp>
      <p:grpSp>
        <p:nvGrpSpPr>
          <p:cNvPr id="671" name="组合 670"/>
          <p:cNvGrpSpPr/>
          <p:nvPr/>
        </p:nvGrpSpPr>
        <p:grpSpPr>
          <a:xfrm>
            <a:off x="5365296" y="5323441"/>
            <a:ext cx="6539803" cy="773865"/>
            <a:chOff x="5192702" y="4689423"/>
            <a:chExt cx="6539803" cy="773865"/>
          </a:xfrm>
        </p:grpSpPr>
        <p:sp>
          <p:nvSpPr>
            <p:cNvPr id="672" name="矩形 671"/>
            <p:cNvSpPr/>
            <p:nvPr/>
          </p:nvSpPr>
          <p:spPr>
            <a:xfrm>
              <a:off x="5455825" y="5083824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3" name="前凸弯带形 672"/>
            <p:cNvSpPr/>
            <p:nvPr/>
          </p:nvSpPr>
          <p:spPr>
            <a:xfrm>
              <a:off x="5587387" y="5145864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4" name="流程图: 手动操作 673"/>
            <p:cNvSpPr/>
            <p:nvPr/>
          </p:nvSpPr>
          <p:spPr>
            <a:xfrm>
              <a:off x="5718949" y="5269943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5" name="前凸弯带形 674"/>
            <p:cNvSpPr/>
            <p:nvPr/>
          </p:nvSpPr>
          <p:spPr>
            <a:xfrm>
              <a:off x="5850510" y="5269943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6" name="矩形 675"/>
            <p:cNvSpPr/>
            <p:nvPr/>
          </p:nvSpPr>
          <p:spPr>
            <a:xfrm>
              <a:off x="5718949" y="5021782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7" name="矩形 676"/>
            <p:cNvSpPr/>
            <p:nvPr/>
          </p:nvSpPr>
          <p:spPr>
            <a:xfrm>
              <a:off x="6179414" y="5083824"/>
              <a:ext cx="19734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8" name="矩形 677"/>
            <p:cNvSpPr/>
            <p:nvPr/>
          </p:nvSpPr>
          <p:spPr>
            <a:xfrm>
              <a:off x="6376757" y="502178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9" name="流程图: 手动操作 678"/>
            <p:cNvSpPr/>
            <p:nvPr/>
          </p:nvSpPr>
          <p:spPr>
            <a:xfrm>
              <a:off x="6376757" y="5269943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0" name="前凸弯带形 679"/>
            <p:cNvSpPr/>
            <p:nvPr/>
          </p:nvSpPr>
          <p:spPr>
            <a:xfrm>
              <a:off x="6442538" y="5269943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1" name="矩形 680"/>
            <p:cNvSpPr/>
            <p:nvPr/>
          </p:nvSpPr>
          <p:spPr>
            <a:xfrm>
              <a:off x="7231907" y="5021782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2" name="流程图: 手动操作 681"/>
            <p:cNvSpPr/>
            <p:nvPr/>
          </p:nvSpPr>
          <p:spPr>
            <a:xfrm>
              <a:off x="7231907" y="5269943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3" name="前凸弯带形 682"/>
            <p:cNvSpPr/>
            <p:nvPr/>
          </p:nvSpPr>
          <p:spPr>
            <a:xfrm>
              <a:off x="7355810" y="5269943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4" name="线形标注 1 683"/>
            <p:cNvSpPr/>
            <p:nvPr/>
          </p:nvSpPr>
          <p:spPr>
            <a:xfrm>
              <a:off x="5784729" y="4711582"/>
              <a:ext cx="58437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前处理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5" name="前凸弯带形 684"/>
            <p:cNvSpPr/>
            <p:nvPr/>
          </p:nvSpPr>
          <p:spPr>
            <a:xfrm>
              <a:off x="6310976" y="5145864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6" name="矩形 685"/>
            <p:cNvSpPr/>
            <p:nvPr/>
          </p:nvSpPr>
          <p:spPr>
            <a:xfrm>
              <a:off x="6763783" y="502178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7" name="流程图: 手动操作 686"/>
            <p:cNvSpPr/>
            <p:nvPr/>
          </p:nvSpPr>
          <p:spPr>
            <a:xfrm>
              <a:off x="6763783" y="5269943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8" name="前凸弯带形 687"/>
            <p:cNvSpPr/>
            <p:nvPr/>
          </p:nvSpPr>
          <p:spPr>
            <a:xfrm>
              <a:off x="6829564" y="5269943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9" name="矩形 688"/>
            <p:cNvSpPr/>
            <p:nvPr/>
          </p:nvSpPr>
          <p:spPr>
            <a:xfrm>
              <a:off x="6574100" y="5083824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0" name="前凸弯带形 689"/>
            <p:cNvSpPr/>
            <p:nvPr/>
          </p:nvSpPr>
          <p:spPr>
            <a:xfrm>
              <a:off x="6632221" y="5145864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1" name="矩形 690"/>
            <p:cNvSpPr/>
            <p:nvPr/>
          </p:nvSpPr>
          <p:spPr>
            <a:xfrm>
              <a:off x="7889716" y="502178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2" name="流程图: 手动操作 691"/>
            <p:cNvSpPr/>
            <p:nvPr/>
          </p:nvSpPr>
          <p:spPr>
            <a:xfrm>
              <a:off x="7889716" y="5269943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3" name="前凸弯带形 692"/>
            <p:cNvSpPr/>
            <p:nvPr/>
          </p:nvSpPr>
          <p:spPr>
            <a:xfrm>
              <a:off x="7955496" y="5269943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4" name="矩形 693"/>
            <p:cNvSpPr/>
            <p:nvPr/>
          </p:nvSpPr>
          <p:spPr>
            <a:xfrm>
              <a:off x="7700032" y="5083824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5" name="前凸弯带形 694"/>
            <p:cNvSpPr/>
            <p:nvPr/>
          </p:nvSpPr>
          <p:spPr>
            <a:xfrm>
              <a:off x="7758154" y="5145864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6" name="前凸弯带形 695"/>
            <p:cNvSpPr/>
            <p:nvPr/>
          </p:nvSpPr>
          <p:spPr>
            <a:xfrm>
              <a:off x="7034565" y="5145864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7" name="矩形 696"/>
            <p:cNvSpPr/>
            <p:nvPr/>
          </p:nvSpPr>
          <p:spPr>
            <a:xfrm>
              <a:off x="6968784" y="5083824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8" name="矩形 697"/>
            <p:cNvSpPr/>
            <p:nvPr/>
          </p:nvSpPr>
          <p:spPr>
            <a:xfrm>
              <a:off x="8744867" y="5021782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9" name="流程图: 手动操作 698"/>
            <p:cNvSpPr/>
            <p:nvPr/>
          </p:nvSpPr>
          <p:spPr>
            <a:xfrm>
              <a:off x="8744867" y="5269943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0" name="前凸弯带形 699"/>
            <p:cNvSpPr/>
            <p:nvPr/>
          </p:nvSpPr>
          <p:spPr>
            <a:xfrm>
              <a:off x="8868769" y="5269943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1" name="前凸弯带形 700"/>
            <p:cNvSpPr/>
            <p:nvPr/>
          </p:nvSpPr>
          <p:spPr>
            <a:xfrm>
              <a:off x="8547524" y="5145864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2" name="矩形 701"/>
            <p:cNvSpPr/>
            <p:nvPr/>
          </p:nvSpPr>
          <p:spPr>
            <a:xfrm>
              <a:off x="8481743" y="5083824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3" name="线形标注 1 702"/>
            <p:cNvSpPr/>
            <p:nvPr/>
          </p:nvSpPr>
          <p:spPr>
            <a:xfrm>
              <a:off x="6414827" y="4711582"/>
              <a:ext cx="747833" cy="288453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底涂层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4" name="线形标注 1 703"/>
            <p:cNvSpPr/>
            <p:nvPr/>
          </p:nvSpPr>
          <p:spPr>
            <a:xfrm>
              <a:off x="7231907" y="4711582"/>
              <a:ext cx="57600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镀金属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5" name="矩形 704"/>
            <p:cNvSpPr/>
            <p:nvPr/>
          </p:nvSpPr>
          <p:spPr>
            <a:xfrm>
              <a:off x="8284401" y="502178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6" name="流程图: 手动操作 705"/>
            <p:cNvSpPr/>
            <p:nvPr/>
          </p:nvSpPr>
          <p:spPr>
            <a:xfrm>
              <a:off x="8284401" y="5269943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7" name="前凸弯带形 706"/>
            <p:cNvSpPr/>
            <p:nvPr/>
          </p:nvSpPr>
          <p:spPr>
            <a:xfrm>
              <a:off x="8350182" y="5269943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8" name="矩形 707"/>
            <p:cNvSpPr/>
            <p:nvPr/>
          </p:nvSpPr>
          <p:spPr>
            <a:xfrm>
              <a:off x="8094718" y="5083824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9" name="前凸弯带形 708"/>
            <p:cNvSpPr/>
            <p:nvPr/>
          </p:nvSpPr>
          <p:spPr>
            <a:xfrm>
              <a:off x="8152839" y="5145864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10" name="线形标注 1 709"/>
            <p:cNvSpPr/>
            <p:nvPr/>
          </p:nvSpPr>
          <p:spPr>
            <a:xfrm>
              <a:off x="7955494" y="4711582"/>
              <a:ext cx="666391" cy="252000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中涂处层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11" name="直接连接符 710"/>
            <p:cNvCxnSpPr/>
            <p:nvPr/>
          </p:nvCxnSpPr>
          <p:spPr>
            <a:xfrm>
              <a:off x="6903003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12" name="直接连接符 711"/>
            <p:cNvCxnSpPr/>
            <p:nvPr/>
          </p:nvCxnSpPr>
          <p:spPr>
            <a:xfrm>
              <a:off x="6508319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13" name="直接连接符 712"/>
            <p:cNvCxnSpPr/>
            <p:nvPr/>
          </p:nvCxnSpPr>
          <p:spPr>
            <a:xfrm>
              <a:off x="6837223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14" name="直接连接符 713"/>
            <p:cNvCxnSpPr/>
            <p:nvPr/>
          </p:nvCxnSpPr>
          <p:spPr>
            <a:xfrm>
              <a:off x="6442538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15" name="直接连接符 714"/>
            <p:cNvCxnSpPr/>
            <p:nvPr/>
          </p:nvCxnSpPr>
          <p:spPr>
            <a:xfrm>
              <a:off x="8415963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16" name="直接连接符 715"/>
            <p:cNvCxnSpPr/>
            <p:nvPr/>
          </p:nvCxnSpPr>
          <p:spPr>
            <a:xfrm>
              <a:off x="8350182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17" name="直接连接符 716"/>
            <p:cNvCxnSpPr/>
            <p:nvPr/>
          </p:nvCxnSpPr>
          <p:spPr>
            <a:xfrm>
              <a:off x="8021277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18" name="直接连接符 717"/>
            <p:cNvCxnSpPr/>
            <p:nvPr/>
          </p:nvCxnSpPr>
          <p:spPr>
            <a:xfrm>
              <a:off x="7955496" y="5083824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719" name="线形标注 1 718"/>
            <p:cNvSpPr/>
            <p:nvPr/>
          </p:nvSpPr>
          <p:spPr>
            <a:xfrm>
              <a:off x="8744867" y="4711582"/>
              <a:ext cx="797028" cy="252000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烘烤固化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0" name="矩形 719"/>
            <p:cNvSpPr/>
            <p:nvPr/>
          </p:nvSpPr>
          <p:spPr>
            <a:xfrm>
              <a:off x="10211604" y="5016501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1" name="流程图: 手动操作 720"/>
            <p:cNvSpPr/>
            <p:nvPr/>
          </p:nvSpPr>
          <p:spPr>
            <a:xfrm>
              <a:off x="10211604" y="526466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2" name="前凸弯带形 721"/>
            <p:cNvSpPr/>
            <p:nvPr/>
          </p:nvSpPr>
          <p:spPr>
            <a:xfrm>
              <a:off x="10277384" y="526466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3" name="矩形 722"/>
            <p:cNvSpPr/>
            <p:nvPr/>
          </p:nvSpPr>
          <p:spPr>
            <a:xfrm>
              <a:off x="10021920" y="5078543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4" name="前凸弯带形 723"/>
            <p:cNvSpPr/>
            <p:nvPr/>
          </p:nvSpPr>
          <p:spPr>
            <a:xfrm>
              <a:off x="10080042" y="5140583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25" name="直接连接符 724"/>
            <p:cNvCxnSpPr/>
            <p:nvPr/>
          </p:nvCxnSpPr>
          <p:spPr>
            <a:xfrm>
              <a:off x="10285044" y="5078543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726" name="矩形 725"/>
            <p:cNvSpPr/>
            <p:nvPr/>
          </p:nvSpPr>
          <p:spPr>
            <a:xfrm>
              <a:off x="9816919" y="5023725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7" name="流程图: 手动操作 726"/>
            <p:cNvSpPr/>
            <p:nvPr/>
          </p:nvSpPr>
          <p:spPr>
            <a:xfrm>
              <a:off x="9816919" y="5271886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8" name="前凸弯带形 727"/>
            <p:cNvSpPr/>
            <p:nvPr/>
          </p:nvSpPr>
          <p:spPr>
            <a:xfrm>
              <a:off x="9882700" y="5271886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9" name="矩形 728"/>
            <p:cNvSpPr/>
            <p:nvPr/>
          </p:nvSpPr>
          <p:spPr>
            <a:xfrm>
              <a:off x="9612708" y="5085765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0" name="前凸弯带形 729"/>
            <p:cNvSpPr/>
            <p:nvPr/>
          </p:nvSpPr>
          <p:spPr>
            <a:xfrm>
              <a:off x="9685357" y="5147807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31" name="直接连接符 730"/>
            <p:cNvCxnSpPr/>
            <p:nvPr/>
          </p:nvCxnSpPr>
          <p:spPr>
            <a:xfrm>
              <a:off x="9890359" y="508576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32" name="直接连接符 731"/>
            <p:cNvCxnSpPr/>
            <p:nvPr/>
          </p:nvCxnSpPr>
          <p:spPr>
            <a:xfrm>
              <a:off x="9956140" y="5085765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733" name="矩形 732"/>
            <p:cNvSpPr/>
            <p:nvPr/>
          </p:nvSpPr>
          <p:spPr>
            <a:xfrm>
              <a:off x="9402675" y="5029006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4" name="流程图: 手动操作 733"/>
            <p:cNvSpPr/>
            <p:nvPr/>
          </p:nvSpPr>
          <p:spPr>
            <a:xfrm>
              <a:off x="9402675" y="5277167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5" name="前凸弯带形 734"/>
            <p:cNvSpPr/>
            <p:nvPr/>
          </p:nvSpPr>
          <p:spPr>
            <a:xfrm>
              <a:off x="9468456" y="5277167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6" name="矩形 735"/>
            <p:cNvSpPr/>
            <p:nvPr/>
          </p:nvSpPr>
          <p:spPr>
            <a:xfrm>
              <a:off x="9212992" y="5091046"/>
              <a:ext cx="189683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7" name="前凸弯带形 736"/>
            <p:cNvSpPr/>
            <p:nvPr/>
          </p:nvSpPr>
          <p:spPr>
            <a:xfrm>
              <a:off x="9271113" y="5153088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38" name="直接连接符 737"/>
            <p:cNvCxnSpPr/>
            <p:nvPr/>
          </p:nvCxnSpPr>
          <p:spPr>
            <a:xfrm>
              <a:off x="9476114" y="509104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39" name="直接连接符 738"/>
            <p:cNvCxnSpPr/>
            <p:nvPr/>
          </p:nvCxnSpPr>
          <p:spPr>
            <a:xfrm>
              <a:off x="9541895" y="5091046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740" name="线形标注 1 739"/>
            <p:cNvSpPr/>
            <p:nvPr/>
          </p:nvSpPr>
          <p:spPr>
            <a:xfrm>
              <a:off x="9685356" y="4706301"/>
              <a:ext cx="665468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面涂层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1" name="矩形 740"/>
            <p:cNvSpPr/>
            <p:nvPr/>
          </p:nvSpPr>
          <p:spPr>
            <a:xfrm>
              <a:off x="10399561" y="5011766"/>
              <a:ext cx="460466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2" name="流程图: 手动操作 741"/>
            <p:cNvSpPr/>
            <p:nvPr/>
          </p:nvSpPr>
          <p:spPr>
            <a:xfrm>
              <a:off x="10399561" y="5259927"/>
              <a:ext cx="460466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3" name="前凸弯带形 742"/>
            <p:cNvSpPr/>
            <p:nvPr/>
          </p:nvSpPr>
          <p:spPr>
            <a:xfrm>
              <a:off x="10523463" y="5259927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4" name="线形标注 1 743"/>
            <p:cNvSpPr/>
            <p:nvPr/>
          </p:nvSpPr>
          <p:spPr>
            <a:xfrm>
              <a:off x="10399560" y="4701566"/>
              <a:ext cx="623325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烘烤固化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5" name="矩形 744"/>
            <p:cNvSpPr/>
            <p:nvPr/>
          </p:nvSpPr>
          <p:spPr>
            <a:xfrm>
              <a:off x="5192702" y="5083824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6" name="前凸弯带形 745"/>
            <p:cNvSpPr/>
            <p:nvPr/>
          </p:nvSpPr>
          <p:spPr>
            <a:xfrm>
              <a:off x="5220412" y="5145864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7" name="线形标注 1 746"/>
            <p:cNvSpPr/>
            <p:nvPr/>
          </p:nvSpPr>
          <p:spPr>
            <a:xfrm>
              <a:off x="5192702" y="4711582"/>
              <a:ext cx="460466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基材</a:t>
              </a: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8" name="矩形 747"/>
            <p:cNvSpPr/>
            <p:nvPr/>
          </p:nvSpPr>
          <p:spPr>
            <a:xfrm>
              <a:off x="11252967" y="5009510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9" name="线形标注 1 748"/>
            <p:cNvSpPr/>
            <p:nvPr/>
          </p:nvSpPr>
          <p:spPr>
            <a:xfrm>
              <a:off x="11120505" y="4689423"/>
              <a:ext cx="612000" cy="248161"/>
            </a:xfrm>
            <a:prstGeom prst="borderCallout1">
              <a:avLst>
                <a:gd name="adj1" fmla="val 18750"/>
                <a:gd name="adj2" fmla="val -8333"/>
                <a:gd name="adj3" fmla="val 129777"/>
                <a:gd name="adj4" fmla="val -7558"/>
              </a:avLst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产品下件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0" name="前凸弯带形 749"/>
            <p:cNvSpPr/>
            <p:nvPr/>
          </p:nvSpPr>
          <p:spPr>
            <a:xfrm>
              <a:off x="11318747" y="5140813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1" name="矩形 750"/>
            <p:cNvSpPr/>
            <p:nvPr/>
          </p:nvSpPr>
          <p:spPr>
            <a:xfrm>
              <a:off x="11054762" y="5016602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2" name="流程图: 手动操作 751"/>
            <p:cNvSpPr/>
            <p:nvPr/>
          </p:nvSpPr>
          <p:spPr>
            <a:xfrm>
              <a:off x="11054762" y="5264762"/>
              <a:ext cx="197343" cy="186121"/>
            </a:xfrm>
            <a:prstGeom prst="flowChartManualOperation">
              <a:avLst/>
            </a:prstGeom>
            <a:solidFill>
              <a:srgbClr val="5B9BD5">
                <a:lumMod val="20000"/>
                <a:lumOff val="80000"/>
              </a:srgbClr>
            </a:solidFill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3" name="前凸弯带形 752"/>
            <p:cNvSpPr/>
            <p:nvPr/>
          </p:nvSpPr>
          <p:spPr>
            <a:xfrm>
              <a:off x="11120542" y="5264762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54" name="直接连接符 753"/>
            <p:cNvCxnSpPr/>
            <p:nvPr/>
          </p:nvCxnSpPr>
          <p:spPr>
            <a:xfrm>
              <a:off x="11128201" y="5078642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cxnSp>
          <p:nvCxnSpPr>
            <p:cNvPr id="755" name="直接连接符 754"/>
            <p:cNvCxnSpPr/>
            <p:nvPr/>
          </p:nvCxnSpPr>
          <p:spPr>
            <a:xfrm>
              <a:off x="11193982" y="5064787"/>
              <a:ext cx="0" cy="124081"/>
            </a:xfrm>
            <a:prstGeom prst="line">
              <a:avLst/>
            </a:prstGeom>
            <a:noFill/>
            <a:ln w="3175" cap="flat" cmpd="sng" algn="ctr">
              <a:solidFill>
                <a:srgbClr val="08315F"/>
              </a:solidFill>
              <a:prstDash val="sysDash"/>
              <a:miter lim="800000"/>
            </a:ln>
            <a:effectLst/>
          </p:spPr>
        </p:cxnSp>
        <p:sp>
          <p:nvSpPr>
            <p:cNvPr id="756" name="矩形 755"/>
            <p:cNvSpPr/>
            <p:nvPr/>
          </p:nvSpPr>
          <p:spPr>
            <a:xfrm>
              <a:off x="10863614" y="5014717"/>
              <a:ext cx="197343" cy="24816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7" name="前凸弯带形 756"/>
            <p:cNvSpPr/>
            <p:nvPr/>
          </p:nvSpPr>
          <p:spPr>
            <a:xfrm>
              <a:off x="10929394" y="5146020"/>
              <a:ext cx="65781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8" name="矩形 757"/>
            <p:cNvSpPr/>
            <p:nvPr/>
          </p:nvSpPr>
          <p:spPr>
            <a:xfrm>
              <a:off x="11449402" y="5068599"/>
              <a:ext cx="263124" cy="186121"/>
            </a:xfrm>
            <a:prstGeom prst="rect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9" name="前凸弯带形 758"/>
            <p:cNvSpPr/>
            <p:nvPr/>
          </p:nvSpPr>
          <p:spPr>
            <a:xfrm>
              <a:off x="11477112" y="5130639"/>
              <a:ext cx="197343" cy="124081"/>
            </a:xfrm>
            <a:prstGeom prst="ellipseRibbon">
              <a:avLst/>
            </a:prstGeom>
            <a:noFill/>
            <a:ln w="3175" cap="flat" cmpd="sng" algn="ctr">
              <a:solidFill>
                <a:srgbClr val="0831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81" name="标题 503"/>
          <p:cNvSpPr txBox="1">
            <a:spLocks noChangeArrowheads="1"/>
          </p:cNvSpPr>
          <p:nvPr/>
        </p:nvSpPr>
        <p:spPr>
          <a:xfrm>
            <a:off x="661583" y="160889"/>
            <a:ext cx="6822899" cy="535531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环保镀与水电镀工艺对比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597535" y="736600"/>
            <a:ext cx="5544185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标题 503"/>
          <p:cNvSpPr txBox="1">
            <a:spLocks noChangeArrowheads="1"/>
          </p:cNvSpPr>
          <p:nvPr/>
        </p:nvSpPr>
        <p:spPr>
          <a:xfrm>
            <a:off x="846007" y="252000"/>
            <a:ext cx="10047863" cy="573020"/>
          </a:xfrm>
          <a:prstGeom prst="rect">
            <a:avLst/>
          </a:prstGeom>
        </p:spPr>
        <p:txBody>
          <a:bodyPr wrap="square" lIns="128567" tIns="64283" rIns="128567" bIns="64283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环保优势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53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0" y="265447"/>
            <a:ext cx="576000" cy="432000"/>
            <a:chOff x="0" y="0"/>
            <a:chExt cx="457201" cy="285750"/>
          </a:xfrm>
          <a:solidFill>
            <a:schemeClr val="accent1"/>
          </a:solidFill>
        </p:grpSpPr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0" y="0"/>
              <a:ext cx="342900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00B369"/>
                </a:solidFill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381000" y="0"/>
              <a:ext cx="76201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00B369"/>
                </a:solidFill>
              </a:endParaRPr>
            </a:p>
          </p:txBody>
        </p:sp>
      </p:grp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919985" y="1110188"/>
          <a:ext cx="11270030" cy="5012273"/>
        </p:xfrm>
        <a:graphic>
          <a:graphicData uri="http://schemas.openxmlformats.org/drawingml/2006/table">
            <a:tbl>
              <a:tblPr firstRow="1" bandRow="1"/>
              <a:tblGrid>
                <a:gridCol w="1564983"/>
                <a:gridCol w="1553535"/>
                <a:gridCol w="4235015"/>
                <a:gridCol w="3916497"/>
              </a:tblGrid>
              <a:tr h="64261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污染物项目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15F"/>
                    </a:solidFill>
                  </a:tcPr>
                </a:tc>
                <a:tc hMerge="1"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水电镀工艺</a:t>
                      </a:r>
                      <a:endParaRPr lang="zh-CN" altLang="en-US" sz="2000" b="1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15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贝驰</a:t>
                      </a:r>
                      <a:r>
                        <a:rPr lang="en-US" altLang="zh-CN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PVD</a:t>
                      </a:r>
                      <a:r>
                        <a:rPr lang="zh-CN" altLang="en-US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环保镀工艺</a:t>
                      </a:r>
                      <a:endParaRPr lang="zh-CN" altLang="en-US" sz="20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15F"/>
                    </a:solidFill>
                  </a:tcPr>
                </a:tc>
              </a:tr>
              <a:tr h="66516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826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工业废水</a:t>
                      </a:r>
                      <a:endParaRPr lang="zh-CN" altLang="en-US" sz="1800" b="1" baseline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废水量</a:t>
                      </a:r>
                      <a:endParaRPr lang="zh-CN" altLang="en-US" sz="1800" b="1" baseline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约</a:t>
                      </a:r>
                      <a:r>
                        <a:rPr lang="en-US" altLang="zh-CN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300</a:t>
                      </a:r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升</a:t>
                      </a:r>
                      <a:r>
                        <a:rPr lang="en-US" altLang="zh-CN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平方米，处理难度大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无工业废水、无重金属、无氰化物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  <a:tr h="1047153">
                <a:tc vMerge="1"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有害物质</a:t>
                      </a:r>
                      <a:endParaRPr lang="zh-CN" altLang="en-US" sz="1800" b="1" baseline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800" b="1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含</a:t>
                      </a:r>
                      <a:r>
                        <a:rPr lang="zh-CN" altLang="en-US" sz="1800" b="1" kern="1200" baseline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六价铬</a:t>
                      </a:r>
                      <a:r>
                        <a:rPr lang="zh-CN" altLang="en-US" sz="1800" b="1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、镍、铅、镉等重金属以及氰化物等有毒物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vMerge="1"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92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826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废气</a:t>
                      </a:r>
                      <a:endParaRPr lang="zh-CN" altLang="en-US" sz="1800" b="1" baseline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废气成份</a:t>
                      </a:r>
                      <a:endParaRPr lang="zh-CN" altLang="en-US" sz="1800" b="1" baseline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800" b="1" kern="1200" baseline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酸雾、碱雾、含氰废气</a:t>
                      </a:r>
                      <a:r>
                        <a:rPr lang="zh-CN" altLang="en-US" sz="1800" b="1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、</a:t>
                      </a:r>
                      <a:r>
                        <a:rPr lang="zh-CN" altLang="en-US" sz="1800" b="1" kern="1200" baseline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含铬废气</a:t>
                      </a:r>
                      <a:r>
                        <a:rPr lang="zh-CN" altLang="en-US" sz="1800" b="1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、</a:t>
                      </a:r>
                      <a:r>
                        <a:rPr lang="zh-CN" altLang="en-US" sz="1800" b="1" kern="1200" baseline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粉尘</a:t>
                      </a:r>
                      <a:r>
                        <a:rPr lang="zh-CN" altLang="en-US" sz="1800" b="1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等多种有害成份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仅含有机废气</a:t>
                      </a:r>
                      <a:endParaRPr lang="zh-CN" altLang="en-US" sz="18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  <a:tr h="949666">
                <a:tc vMerge="1"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可消除性</a:t>
                      </a:r>
                      <a:endParaRPr lang="zh-CN" altLang="en-US" sz="1800" b="1" baseline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1101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无法彻底消除</a:t>
                      </a:r>
                      <a:r>
                        <a:rPr lang="zh-CN" altLang="en-US" sz="1800" b="1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重金属污染</a:t>
                      </a:r>
                      <a:endParaRPr lang="zh-CN" altLang="en-US" sz="1800" b="1" kern="120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1101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经处理后，有机废气转化为二氧化碳和水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  <a:tr h="7447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826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总结</a:t>
                      </a:r>
                      <a:endParaRPr lang="zh-CN" altLang="en-US" sz="1800" b="1" baseline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1101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污染严重，政府管控，关停不断，产能受限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1101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环保工艺，国家政策鼓励和支持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2898390" y="307677"/>
            <a:ext cx="7928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环保镀工艺符合国家政策，是持续稳定量产的基础。</a:t>
            </a:r>
            <a:endParaRPr lang="zh-CN" altLang="en-US" sz="24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10" y="1513205"/>
            <a:ext cx="3236595" cy="25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496060"/>
            <a:ext cx="3320415" cy="262191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" y="1528445"/>
            <a:ext cx="3236595" cy="257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>
          <a:xfrm>
            <a:off x="8364855" y="3686810"/>
            <a:ext cx="3251835" cy="423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易脏污，难清洁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96645" y="3697605"/>
            <a:ext cx="3241040" cy="4235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易产生颜色、光泽差异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05068" y="200199"/>
            <a:ext cx="8344467" cy="534035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水电镀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工艺产品常见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缺陷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9"/>
          <a:stretch>
            <a:fillRect/>
          </a:stretch>
        </p:blipFill>
        <p:spPr>
          <a:xfrm>
            <a:off x="1038860" y="4405630"/>
            <a:ext cx="3289300" cy="204089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4755515" y="3697605"/>
            <a:ext cx="3329305" cy="423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表面发雾</a:t>
            </a:r>
            <a:r>
              <a:rPr lang="zh-CN" altLang="en-US" sz="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光泽变哑</a:t>
            </a:r>
            <a:r>
              <a:rPr lang="zh-CN" altLang="en-US" sz="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有氧化斑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005" y="4408170"/>
            <a:ext cx="3237230" cy="21945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" b="-9861"/>
          <a:stretch>
            <a:fillRect/>
          </a:stretch>
        </p:blipFill>
        <p:spPr>
          <a:xfrm>
            <a:off x="4755515" y="4404360"/>
            <a:ext cx="3303270" cy="2273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矩形 35"/>
          <p:cNvSpPr/>
          <p:nvPr/>
        </p:nvSpPr>
        <p:spPr>
          <a:xfrm>
            <a:off x="8422005" y="6351905"/>
            <a:ext cx="3237230" cy="423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细卡扣装配易断裂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05155" y="734060"/>
            <a:ext cx="4672330" cy="254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-10160" y="4219575"/>
            <a:ext cx="12868910" cy="1397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32303230323036333b32303231303837393bd4e3b8e2b5c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00" y="118745"/>
            <a:ext cx="586105" cy="586105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753610" y="6351905"/>
            <a:ext cx="3315335" cy="423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易产生指纹印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33145" y="6351905"/>
            <a:ext cx="3294380" cy="423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易腐蚀、生锈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01090" y="765810"/>
            <a:ext cx="2301875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Common defects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546600" y="1531620"/>
            <a:ext cx="10795" cy="5252720"/>
          </a:xfrm>
          <a:prstGeom prst="line">
            <a:avLst/>
          </a:prstGeom>
          <a:ln w="34925">
            <a:solidFill>
              <a:srgbClr val="D809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8228965" y="1532255"/>
            <a:ext cx="0" cy="5252085"/>
          </a:xfrm>
          <a:prstGeom prst="line">
            <a:avLst/>
          </a:prstGeom>
          <a:ln w="34925">
            <a:solidFill>
              <a:srgbClr val="D809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05068" y="198989"/>
            <a:ext cx="5854998" cy="535531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环保镀性能优势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2" y="2183189"/>
            <a:ext cx="12855600" cy="2129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244799" y="1801466"/>
            <a:ext cx="10369152" cy="4229960"/>
            <a:chOff x="1183159" y="1708150"/>
            <a:chExt cx="9832032" cy="4010849"/>
          </a:xfrm>
        </p:grpSpPr>
        <p:sp>
          <p:nvSpPr>
            <p:cNvPr id="40" name="矩形 39"/>
            <p:cNvSpPr/>
            <p:nvPr/>
          </p:nvSpPr>
          <p:spPr>
            <a:xfrm>
              <a:off x="1183159" y="1708150"/>
              <a:ext cx="2082248" cy="3994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761317" y="1708150"/>
              <a:ext cx="2120900" cy="39941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6316134" y="1708150"/>
              <a:ext cx="2120900" cy="39941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8894291" y="1724849"/>
              <a:ext cx="2120900" cy="39941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TextBox 39"/>
          <p:cNvSpPr txBox="1"/>
          <p:nvPr/>
        </p:nvSpPr>
        <p:spPr>
          <a:xfrm>
            <a:off x="6832434" y="4630548"/>
            <a:ext cx="1887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信号可通过性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>
            <a:off x="4053111" y="4616886"/>
            <a:ext cx="223676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抗指纹性、耐候性、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TextBox 39"/>
          <p:cNvSpPr txBox="1"/>
          <p:nvPr/>
        </p:nvSpPr>
        <p:spPr>
          <a:xfrm>
            <a:off x="1291173" y="4630161"/>
            <a:ext cx="210325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耐腐蚀性优秀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Box 39"/>
          <p:cNvSpPr txBox="1"/>
          <p:nvPr/>
        </p:nvSpPr>
        <p:spPr>
          <a:xfrm>
            <a:off x="9453711" y="4616886"/>
            <a:ext cx="2103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耐弯折、尺寸稳定性、装配性好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192020"/>
            <a:ext cx="2237105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yw\Desktop\临时文件\0422\a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01" y="2191973"/>
            <a:ext cx="2236763" cy="210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30" y="2192020"/>
            <a:ext cx="2197100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187" y="2192096"/>
            <a:ext cx="2241921" cy="210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 userDrawn="1"/>
        </p:nvCxnSpPr>
        <p:spPr>
          <a:xfrm>
            <a:off x="605155" y="734060"/>
            <a:ext cx="3880485" cy="254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30910" y="808355"/>
            <a:ext cx="2821940" cy="398780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Performance advantages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pic>
        <p:nvPicPr>
          <p:cNvPr id="4" name="图片 3" descr="343439383331333b343531393636323bd3c5cac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05" y="29845"/>
            <a:ext cx="677545" cy="6775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9290" y="200025"/>
            <a:ext cx="5086350" cy="534035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环保镀工艺外观优势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2" y="2183189"/>
            <a:ext cx="12855600" cy="2129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244799" y="1801466"/>
            <a:ext cx="10369152" cy="4229960"/>
            <a:chOff x="1183159" y="1708150"/>
            <a:chExt cx="9832032" cy="4010849"/>
          </a:xfrm>
        </p:grpSpPr>
        <p:sp>
          <p:nvSpPr>
            <p:cNvPr id="40" name="矩形 39"/>
            <p:cNvSpPr/>
            <p:nvPr/>
          </p:nvSpPr>
          <p:spPr>
            <a:xfrm>
              <a:off x="1183159" y="1708150"/>
              <a:ext cx="2082248" cy="3994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761317" y="1708150"/>
              <a:ext cx="2120900" cy="39941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6316134" y="1708150"/>
              <a:ext cx="2120900" cy="39941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8894291" y="1724849"/>
              <a:ext cx="2120900" cy="39941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TextBox 39"/>
          <p:cNvSpPr txBox="1"/>
          <p:nvPr/>
        </p:nvSpPr>
        <p:spPr>
          <a:xfrm>
            <a:off x="1337547" y="4792028"/>
            <a:ext cx="2103251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高贵的金属质感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98" y="2192533"/>
            <a:ext cx="2196000" cy="210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800" y="2195286"/>
            <a:ext cx="2236765" cy="2117517"/>
          </a:xfrm>
          <a:prstGeom prst="rect">
            <a:avLst/>
          </a:prstGeom>
        </p:spPr>
      </p:pic>
      <p:sp>
        <p:nvSpPr>
          <p:cNvPr id="53" name="TextBox 39"/>
          <p:cNvSpPr txBox="1"/>
          <p:nvPr/>
        </p:nvSpPr>
        <p:spPr>
          <a:xfrm>
            <a:off x="4030557" y="4792028"/>
            <a:ext cx="2103251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纯正的色泽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TextBox 39"/>
          <p:cNvSpPr txBox="1"/>
          <p:nvPr/>
        </p:nvSpPr>
        <p:spPr>
          <a:xfrm>
            <a:off x="6717407" y="4796792"/>
            <a:ext cx="2103251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优秀的透光性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Box 39"/>
          <p:cNvSpPr txBox="1"/>
          <p:nvPr/>
        </p:nvSpPr>
        <p:spPr>
          <a:xfrm>
            <a:off x="9453711" y="4811079"/>
            <a:ext cx="210325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支持颜色设计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192655"/>
            <a:ext cx="2237105" cy="2129790"/>
          </a:xfrm>
          <a:prstGeom prst="rect">
            <a:avLst/>
          </a:prstGeom>
        </p:spPr>
      </p:pic>
      <p:pic>
        <p:nvPicPr>
          <p:cNvPr id="2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7045" y="2195195"/>
            <a:ext cx="2235835" cy="211010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 userDrawn="1"/>
        </p:nvCxnSpPr>
        <p:spPr>
          <a:xfrm>
            <a:off x="605155" y="734060"/>
            <a:ext cx="4672330" cy="254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244600" y="808355"/>
            <a:ext cx="28981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Appearance advantage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pic>
        <p:nvPicPr>
          <p:cNvPr id="4" name="图片 3" descr="343439383331333b343531393636323bd3c5cac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905" y="29845"/>
            <a:ext cx="677545" cy="6775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未知 28"/>
          <p:cNvSpPr/>
          <p:nvPr>
            <p:custDataLst>
              <p:tags r:id="rId2"/>
            </p:custDataLst>
          </p:nvPr>
        </p:nvSpPr>
        <p:spPr>
          <a:xfrm>
            <a:off x="-1907" y="-1"/>
            <a:ext cx="12858750" cy="7232650"/>
          </a:xfrm>
          <a:prstGeom prst="rect">
            <a:avLst/>
          </a:prstGeom>
          <a:gradFill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alpha val="5000"/>
                </a:srgbClr>
              </a:gs>
            </a:gsLst>
            <a:lin ang="5400000" scaled="0"/>
          </a:gradFill>
        </p:spPr>
      </p:sp>
      <p:sp>
        <p:nvSpPr>
          <p:cNvPr id="15" name="矩形 14"/>
          <p:cNvSpPr/>
          <p:nvPr/>
        </p:nvSpPr>
        <p:spPr>
          <a:xfrm>
            <a:off x="7663180" y="3742055"/>
            <a:ext cx="504190" cy="360045"/>
          </a:xfrm>
          <a:prstGeom prst="rect">
            <a:avLst/>
          </a:prstGeom>
          <a:solidFill>
            <a:srgbClr val="00682F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80325" y="4480560"/>
            <a:ext cx="504190" cy="360045"/>
          </a:xfrm>
          <a:prstGeom prst="rect">
            <a:avLst/>
          </a:prstGeom>
          <a:solidFill>
            <a:srgbClr val="00682F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680325" y="5267960"/>
            <a:ext cx="504190" cy="360045"/>
          </a:xfrm>
          <a:prstGeom prst="rect">
            <a:avLst/>
          </a:prstGeom>
          <a:solidFill>
            <a:srgbClr val="00682F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63180" y="2914015"/>
            <a:ext cx="504190" cy="360045"/>
          </a:xfrm>
          <a:prstGeom prst="rect">
            <a:avLst/>
          </a:prstGeom>
          <a:solidFill>
            <a:srgbClr val="00682F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662545" y="2141220"/>
            <a:ext cx="504190" cy="360045"/>
          </a:xfrm>
          <a:prstGeom prst="rect">
            <a:avLst/>
          </a:prstGeom>
          <a:solidFill>
            <a:srgbClr val="00682F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12"/>
          <p:cNvSpPr txBox="1"/>
          <p:nvPr>
            <p:custDataLst>
              <p:tags r:id="rId3"/>
            </p:custDataLst>
          </p:nvPr>
        </p:nvSpPr>
        <p:spPr>
          <a:xfrm>
            <a:off x="8347864" y="2026378"/>
            <a:ext cx="3519028" cy="529282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 lnSpcReduction="1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defTabSz="514350">
              <a:lnSpc>
                <a:spcPct val="150000"/>
              </a:lnSpc>
            </a:pPr>
            <a:r>
              <a:rPr lang="zh-CN" altLang="en-US" sz="2400">
                <a:solidFill>
                  <a:srgbClr val="00682F"/>
                </a:solidFill>
                <a:latin typeface="微软雅黑" panose="020B0503020204020204" pitchFamily="34" charset="-122"/>
                <a:cs typeface="+mn-ea"/>
              </a:rPr>
              <a:t>关于贝驰</a:t>
            </a:r>
            <a:endParaRPr lang="zh-CN" altLang="en-US" sz="2400">
              <a:solidFill>
                <a:srgbClr val="00682F"/>
              </a:solidFill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5" name="文本框 13"/>
          <p:cNvSpPr txBox="1"/>
          <p:nvPr>
            <p:custDataLst>
              <p:tags r:id="rId4"/>
            </p:custDataLst>
          </p:nvPr>
        </p:nvSpPr>
        <p:spPr>
          <a:xfrm>
            <a:off x="7608570" y="2142490"/>
            <a:ext cx="612775" cy="426720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 lnSpcReduction="2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defTabSz="514350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" name="文本框 15"/>
          <p:cNvSpPr txBox="1"/>
          <p:nvPr>
            <p:custDataLst>
              <p:tags r:id="rId5"/>
            </p:custDataLst>
          </p:nvPr>
        </p:nvSpPr>
        <p:spPr>
          <a:xfrm>
            <a:off x="8301759" y="2817310"/>
            <a:ext cx="3519028" cy="529282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 lnSpcReduction="1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defTabSz="514350">
              <a:lnSpc>
                <a:spcPct val="150000"/>
              </a:lnSpc>
            </a:pPr>
            <a:r>
              <a:rPr lang="zh-CN" altLang="en-US" sz="2400">
                <a:solidFill>
                  <a:srgbClr val="00682F"/>
                </a:solidFill>
                <a:latin typeface="微软雅黑" panose="020B0503020204020204" pitchFamily="34" charset="-122"/>
                <a:cs typeface="+mn-ea"/>
              </a:rPr>
              <a:t>文化及荣誉</a:t>
            </a:r>
            <a:endParaRPr lang="zh-CN" altLang="en-US" sz="2400">
              <a:solidFill>
                <a:srgbClr val="00682F"/>
              </a:solidFill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6"/>
          <p:cNvSpPr txBox="1"/>
          <p:nvPr>
            <p:custDataLst>
              <p:tags r:id="rId6"/>
            </p:custDataLst>
          </p:nvPr>
        </p:nvSpPr>
        <p:spPr>
          <a:xfrm>
            <a:off x="7626985" y="2843530"/>
            <a:ext cx="557530" cy="478155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defTabSz="514350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" name="文本框 18"/>
          <p:cNvSpPr txBox="1"/>
          <p:nvPr>
            <p:custDataLst>
              <p:tags r:id="rId7"/>
            </p:custDataLst>
          </p:nvPr>
        </p:nvSpPr>
        <p:spPr>
          <a:xfrm>
            <a:off x="8347864" y="3598904"/>
            <a:ext cx="3519028" cy="529282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 lnSpcReduction="1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defTabSz="514350">
              <a:lnSpc>
                <a:spcPct val="150000"/>
              </a:lnSpc>
            </a:pPr>
            <a:r>
              <a:rPr lang="zh-CN" altLang="en-US" sz="2400">
                <a:solidFill>
                  <a:srgbClr val="00682F"/>
                </a:solidFill>
                <a:latin typeface="微软雅黑" panose="020B0503020204020204" pitchFamily="34" charset="-122"/>
                <a:cs typeface="+mn-ea"/>
              </a:rPr>
              <a:t>工艺介绍</a:t>
            </a:r>
            <a:endParaRPr lang="zh-CN" altLang="en-US" sz="2400">
              <a:solidFill>
                <a:srgbClr val="00682F"/>
              </a:solidFill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11" name="文本框 19"/>
          <p:cNvSpPr txBox="1"/>
          <p:nvPr>
            <p:custDataLst>
              <p:tags r:id="rId8"/>
            </p:custDataLst>
          </p:nvPr>
        </p:nvSpPr>
        <p:spPr>
          <a:xfrm>
            <a:off x="7653903" y="3645402"/>
            <a:ext cx="577032" cy="478083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defTabSz="514350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文本框 21"/>
          <p:cNvSpPr txBox="1"/>
          <p:nvPr>
            <p:custDataLst>
              <p:tags r:id="rId9"/>
            </p:custDataLst>
          </p:nvPr>
        </p:nvSpPr>
        <p:spPr>
          <a:xfrm>
            <a:off x="8347864" y="4408959"/>
            <a:ext cx="3519028" cy="480326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defTabSz="514350">
              <a:lnSpc>
                <a:spcPct val="130000"/>
              </a:lnSpc>
            </a:pPr>
            <a:r>
              <a:rPr lang="zh-CN" altLang="en-US" sz="2400">
                <a:solidFill>
                  <a:srgbClr val="00682F"/>
                </a:solidFill>
                <a:latin typeface="微软雅黑" panose="020B0503020204020204" pitchFamily="34" charset="-122"/>
                <a:cs typeface="+mn-ea"/>
              </a:rPr>
              <a:t>产品应用</a:t>
            </a:r>
            <a:endParaRPr lang="zh-CN" altLang="en-US" sz="2400">
              <a:solidFill>
                <a:srgbClr val="00682F"/>
              </a:solidFill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14" name="文本框 22"/>
          <p:cNvSpPr txBox="1"/>
          <p:nvPr>
            <p:custDataLst>
              <p:tags r:id="rId10"/>
            </p:custDataLst>
          </p:nvPr>
        </p:nvSpPr>
        <p:spPr>
          <a:xfrm>
            <a:off x="7627233" y="4408516"/>
            <a:ext cx="577032" cy="478083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defTabSz="514350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文本框 24"/>
          <p:cNvSpPr txBox="1"/>
          <p:nvPr>
            <p:custDataLst>
              <p:tags r:id="rId11"/>
            </p:custDataLst>
          </p:nvPr>
        </p:nvSpPr>
        <p:spPr>
          <a:xfrm>
            <a:off x="8347864" y="5171328"/>
            <a:ext cx="3519028" cy="480326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defTabSz="514350">
              <a:lnSpc>
                <a:spcPct val="130000"/>
              </a:lnSpc>
            </a:pPr>
            <a:r>
              <a:rPr lang="zh-CN" altLang="en-US" sz="2400">
                <a:solidFill>
                  <a:srgbClr val="00682F"/>
                </a:solidFill>
                <a:latin typeface="微软雅黑" panose="020B0503020204020204" pitchFamily="34" charset="-122"/>
                <a:cs typeface="+mn-ea"/>
              </a:rPr>
              <a:t>扩展方向</a:t>
            </a:r>
            <a:endParaRPr lang="zh-CN" altLang="en-US" sz="2400">
              <a:solidFill>
                <a:srgbClr val="00682F"/>
              </a:solidFill>
              <a:latin typeface="微软雅黑" panose="020B0503020204020204" pitchFamily="34" charset="-122"/>
              <a:cs typeface="+mn-ea"/>
            </a:endParaRPr>
          </a:p>
        </p:txBody>
      </p:sp>
      <p:sp>
        <p:nvSpPr>
          <p:cNvPr id="17" name="文本框 25"/>
          <p:cNvSpPr txBox="1"/>
          <p:nvPr>
            <p:custDataLst>
              <p:tags r:id="rId12"/>
            </p:custDataLst>
          </p:nvPr>
        </p:nvSpPr>
        <p:spPr>
          <a:xfrm>
            <a:off x="7680573" y="5197667"/>
            <a:ext cx="577032" cy="478083"/>
          </a:xfrm>
          <a:prstGeom prst="rect">
            <a:avLst/>
          </a:prstGeom>
          <a:noFill/>
        </p:spPr>
        <p:txBody>
          <a:bodyPr wrap="square" lIns="67500" tIns="0" rIns="6750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defTabSz="514350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13"/>
            </p:custDataLst>
          </p:nvPr>
        </p:nvPicPr>
        <p:blipFill>
          <a:blip r:embed="rId14" r:link="rId15"/>
          <a:srcRect l="6571" r="6571" b="2083"/>
          <a:stretch>
            <a:fillRect/>
          </a:stretch>
        </p:blipFill>
        <p:spPr>
          <a:xfrm>
            <a:off x="658495" y="1743710"/>
            <a:ext cx="2973259" cy="4250690"/>
          </a:xfrm>
          <a:prstGeom prst="rect">
            <a:avLst/>
          </a:prstGeom>
          <a:noFill/>
          <a:ln w="9525">
            <a:noFill/>
          </a:ln>
          <a:effectLst>
            <a:outerShdw blurRad="50800" dist="50800" dir="13500000" algn="br" rotWithShape="0">
              <a:prstClr val="black">
                <a:alpha val="40000"/>
              </a:prstClr>
            </a:outerShdw>
            <a:reflection stA="76000" endPos="3000" dist="50800" dir="5400000" sy="-100000" algn="bl" rotWithShape="0"/>
            <a:softEdge rad="12700"/>
          </a:effectLst>
        </p:spPr>
      </p:pic>
      <p:pic>
        <p:nvPicPr>
          <p:cNvPr id="102" name="图片 101"/>
          <p:cNvPicPr/>
          <p:nvPr>
            <p:custDataLst>
              <p:tags r:id="rId16"/>
            </p:custDataLst>
          </p:nvPr>
        </p:nvPicPr>
        <p:blipFill>
          <a:blip r:embed="rId17" r:link="rId18"/>
          <a:srcRect t="10214" b="10214"/>
          <a:stretch>
            <a:fillRect/>
          </a:stretch>
        </p:blipFill>
        <p:spPr>
          <a:xfrm>
            <a:off x="3719530" y="1743897"/>
            <a:ext cx="2789655" cy="2081270"/>
          </a:xfrm>
          <a:prstGeom prst="rect">
            <a:avLst/>
          </a:prstGeom>
          <a:noFill/>
          <a:ln w="9525">
            <a:noFill/>
          </a:ln>
          <a:effectLst>
            <a:outerShdw blurRad="50800" dist="50800" dir="13500000" algn="br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04" name="图片 103"/>
          <p:cNvPicPr/>
          <p:nvPr>
            <p:custDataLst>
              <p:tags r:id="rId19"/>
            </p:custDataLst>
          </p:nvPr>
        </p:nvPicPr>
        <p:blipFill>
          <a:blip r:embed="rId20" r:link="rId21"/>
          <a:srcRect l="2362" r="2362"/>
          <a:stretch>
            <a:fillRect/>
          </a:stretch>
        </p:blipFill>
        <p:spPr>
          <a:xfrm>
            <a:off x="3720701" y="3912943"/>
            <a:ext cx="2789655" cy="2081270"/>
          </a:xfrm>
          <a:prstGeom prst="rect">
            <a:avLst/>
          </a:prstGeom>
          <a:noFill/>
          <a:ln w="9525">
            <a:noFill/>
          </a:ln>
          <a:effectLst>
            <a:outerShdw blurRad="50800" dist="50800" dir="13500000" algn="br" rotWithShape="0">
              <a:prstClr val="black">
                <a:alpha val="40000"/>
              </a:prstClr>
            </a:outerShdw>
            <a:reflection stA="45000" endPos="5000" dist="50800" dir="5400000" sy="-100000" algn="bl" rotWithShape="0"/>
            <a:softEdge rad="12700"/>
          </a:effectLst>
        </p:spPr>
      </p:pic>
      <p:sp>
        <p:nvSpPr>
          <p:cNvPr id="3" name="矩形 2"/>
          <p:cNvSpPr/>
          <p:nvPr userDrawn="1"/>
        </p:nvSpPr>
        <p:spPr>
          <a:xfrm>
            <a:off x="-1905" y="-635"/>
            <a:ext cx="607695" cy="1414145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文本框 49"/>
          <p:cNvSpPr txBox="1">
            <a:spLocks noChangeArrowheads="1"/>
          </p:cNvSpPr>
          <p:nvPr/>
        </p:nvSpPr>
        <p:spPr bwMode="auto">
          <a:xfrm>
            <a:off x="741138" y="115130"/>
            <a:ext cx="3301627" cy="619125"/>
          </a:xfrm>
          <a:prstGeom prst="rect">
            <a:avLst/>
          </a:prstGeom>
          <a:noFill/>
          <a:ln>
            <a:noFill/>
          </a:ln>
          <a:effectLst>
            <a:outerShdw blurRad="101600" dist="762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699" tIns="63850" rIns="127699" bIns="638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目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录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3592195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41045" y="808355"/>
            <a:ext cx="2052955" cy="36830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>
                <a:latin typeface="+mj-ea"/>
                <a:ea typeface="+mj-ea"/>
              </a:rPr>
              <a:t>C O N T E N T S</a:t>
            </a:r>
            <a:endParaRPr lang="en-US" altLang="zh-CN">
              <a:latin typeface="+mj-ea"/>
              <a:ea typeface="+mj-ea"/>
            </a:endParaRPr>
          </a:p>
        </p:txBody>
      </p:sp>
      <p:pic>
        <p:nvPicPr>
          <p:cNvPr id="30" name="图片 29" descr="343435383135313b333634393933343bc4bfc2bc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710" y="89535"/>
            <a:ext cx="513715" cy="670560"/>
          </a:xfrm>
          <a:prstGeom prst="rect">
            <a:avLst/>
          </a:prstGeom>
        </p:spPr>
      </p:pic>
    </p:spTree>
    <p:custDataLst>
      <p:tags r:id="rId2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15" y="1096010"/>
            <a:ext cx="3745865" cy="276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585470" y="2104390"/>
            <a:ext cx="3314700" cy="439991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    完整的研发、生产、检测设备：最大月产能30-60万件，能生产的最大产品件长1100mm。</a:t>
            </a:r>
            <a:endParaRPr lang="zh-CN" altLang="en-US" sz="2800" b="1" dirty="0">
              <a:solidFill>
                <a:srgbClr val="00682F"/>
              </a:solidFill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zh-CN" altLang="en-US" sz="2800" b="1" dirty="0">
              <a:solidFill>
                <a:srgbClr val="00682F"/>
              </a:solidFill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二期车间生产</a:t>
            </a:r>
            <a:r>
              <a:rPr lang="en-US" altLang="zh-CN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400mm</a:t>
            </a:r>
            <a:r>
              <a:rPr lang="zh-CN" altLang="en-US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以下产品，月产能</a:t>
            </a:r>
            <a:r>
              <a:rPr lang="en-US" altLang="zh-CN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60</a:t>
            </a:r>
            <a:r>
              <a:rPr lang="zh-CN" altLang="en-US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万件，预计</a:t>
            </a:r>
            <a:r>
              <a:rPr lang="en-US" altLang="zh-CN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年</a:t>
            </a:r>
            <a:r>
              <a:rPr lang="en-US" altLang="zh-CN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7</a:t>
            </a:r>
            <a:r>
              <a:rPr lang="zh-CN" altLang="en-US" sz="2800" b="1" dirty="0">
                <a:solidFill>
                  <a:srgbClr val="00682F"/>
                </a:solidFill>
                <a:ea typeface="微软雅黑" panose="020B0503020204020204" pitchFamily="34" charset="-122"/>
              </a:rPr>
              <a:t>月正式投产</a:t>
            </a:r>
            <a:r>
              <a:rPr lang="zh-CN" altLang="en-US" sz="2400" b="1" dirty="0">
                <a:solidFill>
                  <a:srgbClr val="00682F"/>
                </a:solidFill>
                <a:ea typeface="微软雅黑" panose="020B0503020204020204" pitchFamily="34" charset="-122"/>
              </a:rPr>
              <a:t>。</a:t>
            </a:r>
            <a:endParaRPr lang="zh-CN" altLang="en-US" sz="2400" b="1" dirty="0">
              <a:solidFill>
                <a:srgbClr val="00682F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标题 503"/>
          <p:cNvSpPr txBox="1">
            <a:spLocks noChangeArrowheads="1"/>
          </p:cNvSpPr>
          <p:nvPr/>
        </p:nvSpPr>
        <p:spPr>
          <a:xfrm>
            <a:off x="741680" y="160020"/>
            <a:ext cx="3452495" cy="534035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艺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</a:t>
            </a:r>
            <a:endParaRPr lang="zh-CN" altLang="en-US" sz="253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1096010"/>
            <a:ext cx="3607435" cy="2769870"/>
          </a:xfrm>
          <a:prstGeom prst="rect">
            <a:avLst/>
          </a:prstGeom>
        </p:spPr>
      </p:pic>
      <p:pic>
        <p:nvPicPr>
          <p:cNvPr id="9" name="图片 8" descr="DSC_6155.jpg"/>
          <p:cNvPicPr>
            <a:picLocks noChangeAspect="1"/>
          </p:cNvPicPr>
          <p:nvPr/>
        </p:nvPicPr>
        <p:blipFill>
          <a:blip r:embed="rId4"/>
          <a:srcRect b="2754"/>
          <a:stretch>
            <a:fillRect/>
          </a:stretch>
        </p:blipFill>
        <p:spPr>
          <a:xfrm>
            <a:off x="8877300" y="3963670"/>
            <a:ext cx="3608070" cy="2757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直接连接符 4"/>
          <p:cNvCxnSpPr/>
          <p:nvPr userDrawn="1"/>
        </p:nvCxnSpPr>
        <p:spPr>
          <a:xfrm>
            <a:off x="605302" y="734280"/>
            <a:ext cx="3777258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1588753205216638"/>
          <p:cNvPicPr>
            <a:picLocks noChangeAspect="1"/>
          </p:cNvPicPr>
          <p:nvPr/>
        </p:nvPicPr>
        <p:blipFill>
          <a:blip r:embed="rId5"/>
          <a:srcRect t="16055" r="20238" b="7000"/>
          <a:stretch>
            <a:fillRect/>
          </a:stretch>
        </p:blipFill>
        <p:spPr>
          <a:xfrm>
            <a:off x="4955540" y="3976370"/>
            <a:ext cx="3774440" cy="2732405"/>
          </a:xfrm>
          <a:prstGeom prst="rect">
            <a:avLst/>
          </a:prstGeom>
          <a:effectLst/>
        </p:spPr>
      </p:pic>
      <p:sp>
        <p:nvSpPr>
          <p:cNvPr id="6" name="文本框 5"/>
          <p:cNvSpPr txBox="1"/>
          <p:nvPr/>
        </p:nvSpPr>
        <p:spPr>
          <a:xfrm>
            <a:off x="4984115" y="3497580"/>
            <a:ext cx="3739515" cy="368300"/>
          </a:xfrm>
          <a:prstGeom prst="rect">
            <a:avLst/>
          </a:prstGeom>
          <a:solidFill>
            <a:srgbClr val="02602E"/>
          </a:solidFill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            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万级无尘生产车间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77935" y="3497580"/>
            <a:ext cx="3606800" cy="368300"/>
          </a:xfrm>
          <a:prstGeom prst="rect">
            <a:avLst/>
          </a:prstGeom>
          <a:solidFill>
            <a:srgbClr val="00682F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         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工业机器人涂装系统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77935" y="6340475"/>
            <a:ext cx="3606800" cy="368300"/>
          </a:xfrm>
          <a:prstGeom prst="rect">
            <a:avLst/>
          </a:prstGeom>
          <a:solidFill>
            <a:srgbClr val="00682F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       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检验设备齐全的实验室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54905" y="6340475"/>
            <a:ext cx="3775710" cy="368300"/>
          </a:xfrm>
          <a:prstGeom prst="rect">
            <a:avLst/>
          </a:prstGeom>
          <a:solidFill>
            <a:srgbClr val="00682F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高精密自动化生产线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669290" y="2247900"/>
            <a:ext cx="288290" cy="288290"/>
          </a:xfrm>
          <a:prstGeom prst="diamond">
            <a:avLst/>
          </a:prstGeom>
          <a:solidFill>
            <a:srgbClr val="00682F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1905" y="7088505"/>
            <a:ext cx="12837160" cy="144145"/>
          </a:xfrm>
          <a:prstGeom prst="rect">
            <a:avLst/>
          </a:prstGeom>
          <a:solidFill>
            <a:schemeClr val="accent1"/>
          </a:solidFill>
          <a:ln>
            <a:solidFill>
              <a:srgbClr val="02602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5190" y="774065"/>
            <a:ext cx="254000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Equipment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pic>
        <p:nvPicPr>
          <p:cNvPr id="15" name="图片 14" descr="333437323832333b333530343232323bc9e8b1b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40" y="60325"/>
            <a:ext cx="713740" cy="7137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/>
        </p:nvSpPr>
        <p:spPr>
          <a:xfrm>
            <a:off x="354" y="2125215"/>
            <a:ext cx="5073982" cy="1822602"/>
          </a:xfrm>
          <a:custGeom>
            <a:avLst/>
            <a:gdLst>
              <a:gd name="connsiteX0" fmla="*/ 0 w 8993188"/>
              <a:gd name="connsiteY0" fmla="*/ 0 h 1728192"/>
              <a:gd name="connsiteX1" fmla="*/ 8993188 w 8993188"/>
              <a:gd name="connsiteY1" fmla="*/ 0 h 1728192"/>
              <a:gd name="connsiteX2" fmla="*/ 8993188 w 8993188"/>
              <a:gd name="connsiteY2" fmla="*/ 1728192 h 1728192"/>
              <a:gd name="connsiteX3" fmla="*/ 0 w 8993188"/>
              <a:gd name="connsiteY3" fmla="*/ 1728192 h 1728192"/>
              <a:gd name="connsiteX4" fmla="*/ 0 w 8993188"/>
              <a:gd name="connsiteY4" fmla="*/ 0 h 1728192"/>
              <a:gd name="connsiteX0-1" fmla="*/ 0 w 8993188"/>
              <a:gd name="connsiteY0-2" fmla="*/ 0 h 1728192"/>
              <a:gd name="connsiteX1-3" fmla="*/ 8993188 w 8993188"/>
              <a:gd name="connsiteY1-4" fmla="*/ 0 h 1728192"/>
              <a:gd name="connsiteX2-5" fmla="*/ 8985504 w 8993188"/>
              <a:gd name="connsiteY2-6" fmla="*/ 643721 h 1728192"/>
              <a:gd name="connsiteX3-7" fmla="*/ 8993188 w 8993188"/>
              <a:gd name="connsiteY3-8" fmla="*/ 1728192 h 1728192"/>
              <a:gd name="connsiteX4-9" fmla="*/ 0 w 8993188"/>
              <a:gd name="connsiteY4-10" fmla="*/ 1728192 h 1728192"/>
              <a:gd name="connsiteX5" fmla="*/ 0 w 8993188"/>
              <a:gd name="connsiteY5" fmla="*/ 0 h 1728192"/>
              <a:gd name="connsiteX0-11" fmla="*/ 0 w 8993188"/>
              <a:gd name="connsiteY0-12" fmla="*/ 0 h 1728192"/>
              <a:gd name="connsiteX1-13" fmla="*/ 8993188 w 8993188"/>
              <a:gd name="connsiteY1-14" fmla="*/ 0 h 1728192"/>
              <a:gd name="connsiteX2-15" fmla="*/ 8461248 w 8993188"/>
              <a:gd name="connsiteY2-16" fmla="*/ 1265513 h 1728192"/>
              <a:gd name="connsiteX3-17" fmla="*/ 8993188 w 8993188"/>
              <a:gd name="connsiteY3-18" fmla="*/ 1728192 h 1728192"/>
              <a:gd name="connsiteX4-19" fmla="*/ 0 w 8993188"/>
              <a:gd name="connsiteY4-20" fmla="*/ 1728192 h 1728192"/>
              <a:gd name="connsiteX5-21" fmla="*/ 0 w 8993188"/>
              <a:gd name="connsiteY5-22" fmla="*/ 0 h 1728192"/>
              <a:gd name="connsiteX0-23" fmla="*/ 0 w 8993188"/>
              <a:gd name="connsiteY0-24" fmla="*/ 0 h 1728192"/>
              <a:gd name="connsiteX1-25" fmla="*/ 8993188 w 8993188"/>
              <a:gd name="connsiteY1-26" fmla="*/ 0 h 1728192"/>
              <a:gd name="connsiteX2-27" fmla="*/ 8461248 w 8993188"/>
              <a:gd name="connsiteY2-28" fmla="*/ 1265513 h 1728192"/>
              <a:gd name="connsiteX3-29" fmla="*/ 8993188 w 8993188"/>
              <a:gd name="connsiteY3-30" fmla="*/ 1728192 h 1728192"/>
              <a:gd name="connsiteX4-31" fmla="*/ 0 w 8993188"/>
              <a:gd name="connsiteY4-32" fmla="*/ 1728192 h 1728192"/>
              <a:gd name="connsiteX5-33" fmla="*/ 0 w 8993188"/>
              <a:gd name="connsiteY5-34" fmla="*/ 0 h 1728192"/>
              <a:gd name="connsiteX0-35" fmla="*/ 0 w 8993188"/>
              <a:gd name="connsiteY0-36" fmla="*/ 0 h 1728192"/>
              <a:gd name="connsiteX1-37" fmla="*/ 8993188 w 8993188"/>
              <a:gd name="connsiteY1-38" fmla="*/ 0 h 1728192"/>
              <a:gd name="connsiteX2-39" fmla="*/ 8461248 w 8993188"/>
              <a:gd name="connsiteY2-40" fmla="*/ 1265513 h 1728192"/>
              <a:gd name="connsiteX3-41" fmla="*/ 8993188 w 8993188"/>
              <a:gd name="connsiteY3-42" fmla="*/ 1728192 h 1728192"/>
              <a:gd name="connsiteX4-43" fmla="*/ 0 w 8993188"/>
              <a:gd name="connsiteY4-44" fmla="*/ 1728192 h 1728192"/>
              <a:gd name="connsiteX5-45" fmla="*/ 0 w 8993188"/>
              <a:gd name="connsiteY5-46" fmla="*/ 0 h 1728192"/>
              <a:gd name="connsiteX0-47" fmla="*/ 0 w 8993188"/>
              <a:gd name="connsiteY0-48" fmla="*/ 0 h 1728192"/>
              <a:gd name="connsiteX1-49" fmla="*/ 8993188 w 8993188"/>
              <a:gd name="connsiteY1-50" fmla="*/ 0 h 1728192"/>
              <a:gd name="connsiteX2-51" fmla="*/ 8461248 w 8993188"/>
              <a:gd name="connsiteY2-52" fmla="*/ 1265513 h 1728192"/>
              <a:gd name="connsiteX3-53" fmla="*/ 8993188 w 8993188"/>
              <a:gd name="connsiteY3-54" fmla="*/ 1728192 h 1728192"/>
              <a:gd name="connsiteX4-55" fmla="*/ 0 w 8993188"/>
              <a:gd name="connsiteY4-56" fmla="*/ 1728192 h 1728192"/>
              <a:gd name="connsiteX5-57" fmla="*/ 0 w 8993188"/>
              <a:gd name="connsiteY5-58" fmla="*/ 0 h 1728192"/>
              <a:gd name="connsiteX0-59" fmla="*/ 0 w 8993188"/>
              <a:gd name="connsiteY0-60" fmla="*/ 0 h 1728192"/>
              <a:gd name="connsiteX1-61" fmla="*/ 8993188 w 8993188"/>
              <a:gd name="connsiteY1-62" fmla="*/ 0 h 1728192"/>
              <a:gd name="connsiteX2-63" fmla="*/ 8461248 w 8993188"/>
              <a:gd name="connsiteY2-64" fmla="*/ 1265513 h 1728192"/>
              <a:gd name="connsiteX3-65" fmla="*/ 8993188 w 8993188"/>
              <a:gd name="connsiteY3-66" fmla="*/ 1728192 h 1728192"/>
              <a:gd name="connsiteX4-67" fmla="*/ 0 w 8993188"/>
              <a:gd name="connsiteY4-68" fmla="*/ 1728192 h 1728192"/>
              <a:gd name="connsiteX5-69" fmla="*/ 0 w 8993188"/>
              <a:gd name="connsiteY5-70" fmla="*/ 0 h 1728192"/>
              <a:gd name="connsiteX0-71" fmla="*/ 0 w 8993188"/>
              <a:gd name="connsiteY0-72" fmla="*/ 0 h 1728192"/>
              <a:gd name="connsiteX1-73" fmla="*/ 8993188 w 8993188"/>
              <a:gd name="connsiteY1-74" fmla="*/ 0 h 1728192"/>
              <a:gd name="connsiteX2-75" fmla="*/ 8461248 w 8993188"/>
              <a:gd name="connsiteY2-76" fmla="*/ 1265513 h 1728192"/>
              <a:gd name="connsiteX3-77" fmla="*/ 8993188 w 8993188"/>
              <a:gd name="connsiteY3-78" fmla="*/ 1728192 h 1728192"/>
              <a:gd name="connsiteX4-79" fmla="*/ 0 w 8993188"/>
              <a:gd name="connsiteY4-80" fmla="*/ 1728192 h 1728192"/>
              <a:gd name="connsiteX5-81" fmla="*/ 0 w 8993188"/>
              <a:gd name="connsiteY5-82" fmla="*/ 0 h 1728192"/>
            </a:gdLst>
            <a:ahLst/>
            <a:cxnLst>
              <a:cxn ang="0">
                <a:pos x="connsiteX0-71" y="connsiteY0-72"/>
              </a:cxn>
              <a:cxn ang="0">
                <a:pos x="connsiteX1-73" y="connsiteY1-74"/>
              </a:cxn>
              <a:cxn ang="0">
                <a:pos x="connsiteX2-75" y="connsiteY2-76"/>
              </a:cxn>
              <a:cxn ang="0">
                <a:pos x="connsiteX3-77" y="connsiteY3-78"/>
              </a:cxn>
              <a:cxn ang="0">
                <a:pos x="connsiteX4-79" y="connsiteY4-80"/>
              </a:cxn>
              <a:cxn ang="0">
                <a:pos x="connsiteX5-81" y="connsiteY5-82"/>
              </a:cxn>
            </a:cxnLst>
            <a:rect l="l" t="t" r="r" b="b"/>
            <a:pathLst>
              <a:path w="8993188" h="1728192">
                <a:moveTo>
                  <a:pt x="0" y="0"/>
                </a:moveTo>
                <a:lnTo>
                  <a:pt x="8993188" y="0"/>
                </a:lnTo>
                <a:cubicBezTo>
                  <a:pt x="8990627" y="214574"/>
                  <a:pt x="8439425" y="892443"/>
                  <a:pt x="8461248" y="1265513"/>
                </a:cubicBezTo>
                <a:cubicBezTo>
                  <a:pt x="8439425" y="1261243"/>
                  <a:pt x="8441987" y="1647118"/>
                  <a:pt x="8993188" y="1728192"/>
                </a:cubicBez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318896" y="3947818"/>
            <a:ext cx="7552331" cy="200100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02479" y="2561219"/>
            <a:ext cx="2112053" cy="741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2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3</a:t>
            </a:r>
            <a:endParaRPr lang="zh-CN" altLang="en-US" sz="422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33749" y="2236628"/>
            <a:ext cx="5542280" cy="1389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4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产品与应用</a:t>
            </a:r>
            <a:endParaRPr lang="zh-CN" altLang="en-US" sz="84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 flipH="1" flipV="1">
            <a:off x="1596390" y="3463290"/>
            <a:ext cx="12700" cy="1027430"/>
          </a:xfrm>
          <a:prstGeom prst="line">
            <a:avLst/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2" idx="2"/>
          </p:cNvCxnSpPr>
          <p:nvPr/>
        </p:nvCxnSpPr>
        <p:spPr>
          <a:xfrm>
            <a:off x="4578350" y="3439160"/>
            <a:ext cx="0" cy="1111250"/>
          </a:xfrm>
          <a:prstGeom prst="line">
            <a:avLst/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 flipV="1">
            <a:off x="7869555" y="3389630"/>
            <a:ext cx="19050" cy="1151890"/>
          </a:xfrm>
          <a:prstGeom prst="line">
            <a:avLst/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9790012" y="5124801"/>
            <a:ext cx="2186880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普通喷漆系列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H="1">
            <a:off x="11037570" y="3472180"/>
            <a:ext cx="13970" cy="1007745"/>
          </a:xfrm>
          <a:prstGeom prst="line">
            <a:avLst/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1360" y="4613910"/>
            <a:ext cx="2633345" cy="1753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7415" y="4597891"/>
            <a:ext cx="2938285" cy="1788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1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5" y="1744345"/>
            <a:ext cx="2709545" cy="160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9885897" y="2989931"/>
            <a:ext cx="2186880" cy="39878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普通喷漆系列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8"/>
          <p:cNvSpPr>
            <a:spLocks noChangeArrowheads="1"/>
          </p:cNvSpPr>
          <p:nvPr/>
        </p:nvSpPr>
        <p:spPr bwMode="auto">
          <a:xfrm>
            <a:off x="6806121" y="4547989"/>
            <a:ext cx="2186880" cy="39878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镀透光系列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4"/>
          <p:cNvSpPr>
            <a:spLocks noChangeArrowheads="1"/>
          </p:cNvSpPr>
          <p:nvPr/>
        </p:nvSpPr>
        <p:spPr bwMode="auto">
          <a:xfrm>
            <a:off x="3136265" y="3040380"/>
            <a:ext cx="2883535" cy="39878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镀彩色、钨光系列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" y="1705610"/>
            <a:ext cx="2448560" cy="1733550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17" name="直接连接符 16"/>
          <p:cNvCxnSpPr/>
          <p:nvPr/>
        </p:nvCxnSpPr>
        <p:spPr>
          <a:xfrm>
            <a:off x="278092" y="3993590"/>
            <a:ext cx="12302567" cy="0"/>
          </a:xfrm>
          <a:prstGeom prst="line">
            <a:avLst/>
          </a:prstGeom>
          <a:ln w="28575"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14"/>
          <p:cNvSpPr>
            <a:spLocks noChangeArrowheads="1"/>
          </p:cNvSpPr>
          <p:nvPr/>
        </p:nvSpPr>
        <p:spPr bwMode="auto">
          <a:xfrm>
            <a:off x="525839" y="4547988"/>
            <a:ext cx="2153126" cy="39878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镀银色系列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5825" y="168910"/>
            <a:ext cx="2172335" cy="583565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品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1" name="直接连接符 70"/>
          <p:cNvCxnSpPr/>
          <p:nvPr userDrawn="1"/>
        </p:nvCxnSpPr>
        <p:spPr>
          <a:xfrm>
            <a:off x="605302" y="736185"/>
            <a:ext cx="3777258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-14605" y="7088505"/>
            <a:ext cx="12887960" cy="14414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5825" y="752475"/>
            <a:ext cx="2054225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/>
              <a:t> </a:t>
            </a:r>
            <a:r>
              <a:rPr lang="en-US" altLang="zh-CN" sz="2000">
                <a:latin typeface="Impact" panose="020B0806030902050204" pitchFamily="34" charset="0"/>
              </a:rPr>
              <a:t>Product series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pic>
        <p:nvPicPr>
          <p:cNvPr id="8" name="图片 7" descr="333437323832393b333437313235323bb7fecef1b2fac6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735" y="88265"/>
            <a:ext cx="630555" cy="6305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 bwMode="auto">
          <a:xfrm>
            <a:off x="0" y="265447"/>
            <a:ext cx="576000" cy="432000"/>
            <a:chOff x="0" y="0"/>
            <a:chExt cx="457201" cy="285750"/>
          </a:xfrm>
          <a:solidFill>
            <a:schemeClr val="accent1"/>
          </a:solidFill>
        </p:grpSpPr>
        <p:sp>
          <p:nvSpPr>
            <p:cNvPr id="48" name="矩形 47"/>
            <p:cNvSpPr>
              <a:spLocks noChangeArrowheads="1"/>
            </p:cNvSpPr>
            <p:nvPr/>
          </p:nvSpPr>
          <p:spPr bwMode="auto">
            <a:xfrm>
              <a:off x="0" y="0"/>
              <a:ext cx="342900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00B369"/>
                </a:solidFill>
              </a:endParaRPr>
            </a:p>
          </p:txBody>
        </p:sp>
        <p:sp>
          <p:nvSpPr>
            <p:cNvPr id="49" name="矩形 48"/>
            <p:cNvSpPr>
              <a:spLocks noChangeArrowheads="1"/>
            </p:cNvSpPr>
            <p:nvPr/>
          </p:nvSpPr>
          <p:spPr bwMode="auto">
            <a:xfrm>
              <a:off x="381000" y="0"/>
              <a:ext cx="76201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00B369"/>
                </a:solidFill>
              </a:endParaRPr>
            </a:p>
          </p:txBody>
        </p:sp>
      </p:grpSp>
      <p:sp>
        <p:nvSpPr>
          <p:cNvPr id="12" name="圆角矩形 4"/>
          <p:cNvSpPr/>
          <p:nvPr/>
        </p:nvSpPr>
        <p:spPr>
          <a:xfrm rot="10800000">
            <a:off x="417925" y="1240679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802452" y="5707186"/>
            <a:ext cx="5480298" cy="460375"/>
          </a:xfrm>
          <a:prstGeom prst="rect">
            <a:avLst/>
          </a:prstGeom>
          <a:solidFill>
            <a:srgbClr val="00B369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龙鳞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效果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1" name="标题 503"/>
          <p:cNvSpPr txBox="1">
            <a:spLocks noChangeArrowheads="1"/>
          </p:cNvSpPr>
          <p:nvPr/>
        </p:nvSpPr>
        <p:spPr>
          <a:xfrm>
            <a:off x="795647" y="197003"/>
            <a:ext cx="656983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环保镀特殊的外观效果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92" y="1265956"/>
            <a:ext cx="2547094" cy="3841227"/>
          </a:xfrm>
          <a:prstGeom prst="rect">
            <a:avLst/>
          </a:prstGeom>
        </p:spPr>
      </p:pic>
      <p:sp>
        <p:nvSpPr>
          <p:cNvPr id="35" name="圆角矩形 4"/>
          <p:cNvSpPr/>
          <p:nvPr/>
        </p:nvSpPr>
        <p:spPr>
          <a:xfrm rot="10800000">
            <a:off x="6768127" y="1373559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15" y="1307067"/>
            <a:ext cx="2650042" cy="38001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52" y="1274495"/>
            <a:ext cx="2590450" cy="3824147"/>
          </a:xfrm>
          <a:prstGeom prst="rect">
            <a:avLst/>
          </a:prstGeom>
        </p:spPr>
      </p:pic>
      <p:sp>
        <p:nvSpPr>
          <p:cNvPr id="37" name="圆角矩形 4"/>
          <p:cNvSpPr/>
          <p:nvPr/>
        </p:nvSpPr>
        <p:spPr>
          <a:xfrm rot="10800000">
            <a:off x="9672862" y="1135726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4"/>
          <p:cNvSpPr/>
          <p:nvPr/>
        </p:nvSpPr>
        <p:spPr>
          <a:xfrm rot="10800000">
            <a:off x="3261023" y="1158294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575365" y="5707186"/>
            <a:ext cx="5313386" cy="460375"/>
          </a:xfrm>
          <a:prstGeom prst="rect">
            <a:avLst/>
          </a:prstGeom>
          <a:solidFill>
            <a:srgbClr val="00B369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钻石纹、拉丝纹效果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" y="1437005"/>
            <a:ext cx="2531745" cy="36703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 bwMode="auto">
          <a:xfrm>
            <a:off x="0" y="265447"/>
            <a:ext cx="576000" cy="432000"/>
            <a:chOff x="0" y="0"/>
            <a:chExt cx="457201" cy="285750"/>
          </a:xfrm>
          <a:solidFill>
            <a:schemeClr val="accent1"/>
          </a:solidFill>
        </p:grpSpPr>
        <p:sp>
          <p:nvSpPr>
            <p:cNvPr id="48" name="矩形 47"/>
            <p:cNvSpPr>
              <a:spLocks noChangeArrowheads="1"/>
            </p:cNvSpPr>
            <p:nvPr/>
          </p:nvSpPr>
          <p:spPr bwMode="auto">
            <a:xfrm>
              <a:off x="0" y="0"/>
              <a:ext cx="342900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00B369"/>
                </a:solidFill>
              </a:endParaRPr>
            </a:p>
          </p:txBody>
        </p:sp>
        <p:sp>
          <p:nvSpPr>
            <p:cNvPr id="49" name="矩形 48"/>
            <p:cNvSpPr>
              <a:spLocks noChangeArrowheads="1"/>
            </p:cNvSpPr>
            <p:nvPr/>
          </p:nvSpPr>
          <p:spPr bwMode="auto">
            <a:xfrm>
              <a:off x="381000" y="0"/>
              <a:ext cx="76201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00B369"/>
                </a:solidFill>
              </a:endParaRPr>
            </a:p>
          </p:txBody>
        </p:sp>
      </p:grpSp>
      <p:sp>
        <p:nvSpPr>
          <p:cNvPr id="12" name="圆角矩形 4"/>
          <p:cNvSpPr/>
          <p:nvPr/>
        </p:nvSpPr>
        <p:spPr>
          <a:xfrm rot="10800000">
            <a:off x="417925" y="1240679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829763" y="5707186"/>
            <a:ext cx="5452987" cy="460375"/>
          </a:xfrm>
          <a:prstGeom prst="rect">
            <a:avLst/>
          </a:prstGeom>
          <a:solidFill>
            <a:srgbClr val="00B369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钨光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效果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1" name="标题 503"/>
          <p:cNvSpPr txBox="1">
            <a:spLocks noChangeArrowheads="1"/>
          </p:cNvSpPr>
          <p:nvPr/>
        </p:nvSpPr>
        <p:spPr>
          <a:xfrm>
            <a:off x="795647" y="197003"/>
            <a:ext cx="656983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环保镀特殊的外观效果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4"/>
          <p:cNvSpPr/>
          <p:nvPr/>
        </p:nvSpPr>
        <p:spPr>
          <a:xfrm rot="10800000">
            <a:off x="6768127" y="1158294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圆角矩形 4"/>
          <p:cNvSpPr/>
          <p:nvPr/>
        </p:nvSpPr>
        <p:spPr>
          <a:xfrm rot="10800000">
            <a:off x="9672862" y="1135726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4"/>
          <p:cNvSpPr/>
          <p:nvPr/>
        </p:nvSpPr>
        <p:spPr>
          <a:xfrm rot="10800000">
            <a:off x="3261023" y="1158294"/>
            <a:ext cx="2709633" cy="416323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575999" y="5707186"/>
            <a:ext cx="5277311" cy="430182"/>
          </a:xfrm>
          <a:prstGeom prst="rect">
            <a:avLst/>
          </a:prstGeom>
          <a:solidFill>
            <a:srgbClr val="00B369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雪花效果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5" y="1370467"/>
            <a:ext cx="2394435" cy="38300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39" y="1370467"/>
            <a:ext cx="2448272" cy="3808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05" y="1518285"/>
            <a:ext cx="2295525" cy="35604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02" y="1515123"/>
            <a:ext cx="2423650" cy="3516358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 bwMode="auto">
          <a:xfrm>
            <a:off x="1190" y="266068"/>
            <a:ext cx="575893" cy="431920"/>
            <a:chOff x="0" y="0"/>
            <a:chExt cx="457201" cy="285750"/>
          </a:xfrm>
          <a:solidFill>
            <a:schemeClr val="accent1"/>
          </a:solidFill>
        </p:grpSpPr>
        <p:sp>
          <p:nvSpPr>
            <p:cNvPr id="48" name="矩形 47"/>
            <p:cNvSpPr>
              <a:spLocks noChangeArrowheads="1"/>
            </p:cNvSpPr>
            <p:nvPr/>
          </p:nvSpPr>
          <p:spPr bwMode="auto">
            <a:xfrm>
              <a:off x="0" y="0"/>
              <a:ext cx="342900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800">
                <a:solidFill>
                  <a:srgbClr val="00B369"/>
                </a:solidFill>
              </a:endParaRPr>
            </a:p>
          </p:txBody>
        </p:sp>
        <p:sp>
          <p:nvSpPr>
            <p:cNvPr id="49" name="矩形 48"/>
            <p:cNvSpPr>
              <a:spLocks noChangeArrowheads="1"/>
            </p:cNvSpPr>
            <p:nvPr/>
          </p:nvSpPr>
          <p:spPr bwMode="auto">
            <a:xfrm>
              <a:off x="381000" y="0"/>
              <a:ext cx="76201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800">
                <a:solidFill>
                  <a:srgbClr val="00B369"/>
                </a:solidFill>
              </a:endParaRPr>
            </a:p>
          </p:txBody>
        </p:sp>
      </p:grpSp>
      <p:sp>
        <p:nvSpPr>
          <p:cNvPr id="12" name="圆角矩形 4"/>
          <p:cNvSpPr/>
          <p:nvPr/>
        </p:nvSpPr>
        <p:spPr>
          <a:xfrm rot="10800000">
            <a:off x="419038" y="1241119"/>
            <a:ext cx="2709132" cy="416246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" name="标题 503"/>
          <p:cNvSpPr txBox="1">
            <a:spLocks noChangeArrowheads="1"/>
          </p:cNvSpPr>
          <p:nvPr/>
        </p:nvSpPr>
        <p:spPr>
          <a:xfrm>
            <a:off x="796691" y="197636"/>
            <a:ext cx="6568616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环保镀特殊的外观效果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4"/>
          <p:cNvSpPr/>
          <p:nvPr/>
        </p:nvSpPr>
        <p:spPr>
          <a:xfrm rot="10800000">
            <a:off x="6768065" y="1158749"/>
            <a:ext cx="2709132" cy="416246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圆角矩形 4"/>
          <p:cNvSpPr/>
          <p:nvPr/>
        </p:nvSpPr>
        <p:spPr>
          <a:xfrm rot="10800000">
            <a:off x="9672262" y="1136186"/>
            <a:ext cx="2709132" cy="416246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0" name="圆角矩形 4"/>
          <p:cNvSpPr/>
          <p:nvPr/>
        </p:nvSpPr>
        <p:spPr>
          <a:xfrm rot="10800000">
            <a:off x="3261611" y="1158749"/>
            <a:ext cx="2709132" cy="416246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1" name="矩形 40"/>
          <p:cNvSpPr/>
          <p:nvPr/>
        </p:nvSpPr>
        <p:spPr>
          <a:xfrm>
            <a:off x="577084" y="5706799"/>
            <a:ext cx="5276334" cy="430182"/>
          </a:xfrm>
          <a:prstGeom prst="rect">
            <a:avLst/>
          </a:prstGeom>
          <a:solidFill>
            <a:srgbClr val="00B369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哑光：香槟金、苹果绿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248" y="1627238"/>
            <a:ext cx="2268436" cy="3595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594" y="1627238"/>
            <a:ext cx="2093843" cy="3584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351" y="1241230"/>
            <a:ext cx="2521753" cy="40575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50" y="1301909"/>
            <a:ext cx="2431781" cy="394412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68094" y="5646474"/>
            <a:ext cx="5451977" cy="430182"/>
          </a:xfrm>
          <a:prstGeom prst="rect">
            <a:avLst/>
          </a:prstGeom>
          <a:solidFill>
            <a:srgbClr val="00B369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亮光蓝色、金色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 bwMode="auto">
          <a:xfrm>
            <a:off x="1190" y="266068"/>
            <a:ext cx="575893" cy="431920"/>
            <a:chOff x="0" y="0"/>
            <a:chExt cx="457201" cy="285750"/>
          </a:xfrm>
          <a:solidFill>
            <a:schemeClr val="accent1"/>
          </a:solidFill>
        </p:grpSpPr>
        <p:sp>
          <p:nvSpPr>
            <p:cNvPr id="48" name="矩形 47"/>
            <p:cNvSpPr>
              <a:spLocks noChangeArrowheads="1"/>
            </p:cNvSpPr>
            <p:nvPr/>
          </p:nvSpPr>
          <p:spPr bwMode="auto">
            <a:xfrm>
              <a:off x="0" y="0"/>
              <a:ext cx="342900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800">
                <a:solidFill>
                  <a:srgbClr val="00B369"/>
                </a:solidFill>
              </a:endParaRPr>
            </a:p>
          </p:txBody>
        </p:sp>
        <p:sp>
          <p:nvSpPr>
            <p:cNvPr id="49" name="矩形 48"/>
            <p:cNvSpPr>
              <a:spLocks noChangeArrowheads="1"/>
            </p:cNvSpPr>
            <p:nvPr/>
          </p:nvSpPr>
          <p:spPr bwMode="auto">
            <a:xfrm>
              <a:off x="381000" y="0"/>
              <a:ext cx="76201" cy="285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 sz="1800">
                <a:solidFill>
                  <a:srgbClr val="00B369"/>
                </a:solidFill>
              </a:endParaRPr>
            </a:p>
          </p:txBody>
        </p:sp>
      </p:grpSp>
      <p:sp>
        <p:nvSpPr>
          <p:cNvPr id="12" name="圆角矩形 4"/>
          <p:cNvSpPr/>
          <p:nvPr/>
        </p:nvSpPr>
        <p:spPr>
          <a:xfrm rot="10800000">
            <a:off x="2649793" y="1241119"/>
            <a:ext cx="2709132" cy="416246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" name="标题 503"/>
          <p:cNvSpPr txBox="1">
            <a:spLocks noChangeArrowheads="1"/>
          </p:cNvSpPr>
          <p:nvPr/>
        </p:nvSpPr>
        <p:spPr>
          <a:xfrm>
            <a:off x="796691" y="197636"/>
            <a:ext cx="656861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环保镀工艺特殊的外观效果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4"/>
          <p:cNvSpPr/>
          <p:nvPr/>
        </p:nvSpPr>
        <p:spPr>
          <a:xfrm rot="10800000">
            <a:off x="6752206" y="1241299"/>
            <a:ext cx="2709132" cy="4162462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1" name="矩形 40"/>
          <p:cNvSpPr/>
          <p:nvPr/>
        </p:nvSpPr>
        <p:spPr>
          <a:xfrm>
            <a:off x="2649855" y="5627370"/>
            <a:ext cx="6811645" cy="460375"/>
          </a:xfrm>
          <a:prstGeom prst="rect">
            <a:avLst/>
          </a:prstGeom>
          <a:solidFill>
            <a:srgbClr val="00B369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透光效果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785" y="1442085"/>
            <a:ext cx="2305050" cy="3589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710" y="2129155"/>
            <a:ext cx="2565400" cy="2101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058035" y="2731135"/>
            <a:ext cx="1942465" cy="138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2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3</a:t>
            </a:r>
            <a:endParaRPr lang="zh-CN" altLang="en-US" sz="422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503"/>
          <p:cNvSpPr txBox="1">
            <a:spLocks noChangeArrowheads="1"/>
          </p:cNvSpPr>
          <p:nvPr/>
        </p:nvSpPr>
        <p:spPr>
          <a:xfrm>
            <a:off x="795020" y="121920"/>
            <a:ext cx="3400425" cy="534035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镀应用范围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5abe3155ed4a44e435ab42b595120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530" y="2998470"/>
            <a:ext cx="4953000" cy="2891790"/>
          </a:xfrm>
          <a:prstGeom prst="rect">
            <a:avLst/>
          </a:prstGeom>
        </p:spPr>
      </p:pic>
      <p:pic>
        <p:nvPicPr>
          <p:cNvPr id="6" name="图片 5" descr="7d5eadf8ba29815e3f0e70bd4e03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45" y="3028315"/>
            <a:ext cx="4953000" cy="28917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417445" y="1934210"/>
            <a:ext cx="1000125" cy="2100580"/>
            <a:chOff x="4147" y="1461"/>
            <a:chExt cx="1742" cy="4338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5022" y="3541"/>
              <a:ext cx="16" cy="22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/>
          </p:nvGrpSpPr>
          <p:grpSpPr>
            <a:xfrm rot="5400000">
              <a:off x="3991" y="1618"/>
              <a:ext cx="2055" cy="1742"/>
              <a:chOff x="6735" y="1721"/>
              <a:chExt cx="2268" cy="1815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6735" y="1721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 rot="16200000">
                <a:off x="7005" y="1964"/>
                <a:ext cx="1657" cy="1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方向盘装饰件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028604" y="1240155"/>
            <a:ext cx="1087120" cy="2339340"/>
            <a:chOff x="4057" y="2594"/>
            <a:chExt cx="1938" cy="4040"/>
          </a:xfrm>
        </p:grpSpPr>
        <p:cxnSp>
          <p:nvCxnSpPr>
            <p:cNvPr id="19" name="直接连接符 18"/>
            <p:cNvCxnSpPr>
              <a:stCxn id="21" idx="0"/>
            </p:cNvCxnSpPr>
            <p:nvPr/>
          </p:nvCxnSpPr>
          <p:spPr>
            <a:xfrm>
              <a:off x="5018" y="4648"/>
              <a:ext cx="22" cy="198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 rot="5400000">
              <a:off x="3998" y="2652"/>
              <a:ext cx="2055" cy="1938"/>
              <a:chOff x="7985" y="1610"/>
              <a:chExt cx="2268" cy="2019"/>
            </a:xfrm>
          </p:grpSpPr>
          <p:sp>
            <p:nvSpPr>
              <p:cNvPr id="21" name="六边形 20"/>
              <p:cNvSpPr/>
              <p:nvPr/>
            </p:nvSpPr>
            <p:spPr>
              <a:xfrm>
                <a:off x="7985" y="1721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8110" y="2063"/>
                <a:ext cx="2019" cy="1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中控面板装饰件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10749889" y="1143635"/>
            <a:ext cx="1090213" cy="2567305"/>
            <a:chOff x="3977" y="1348"/>
            <a:chExt cx="1867" cy="4529"/>
          </a:xfrm>
        </p:grpSpPr>
        <p:cxnSp>
          <p:nvCxnSpPr>
            <p:cNvPr id="24" name="直接连接符 23"/>
            <p:cNvCxnSpPr>
              <a:stCxn id="26" idx="0"/>
            </p:cNvCxnSpPr>
            <p:nvPr/>
          </p:nvCxnSpPr>
          <p:spPr>
            <a:xfrm flipH="1">
              <a:off x="4855" y="3403"/>
              <a:ext cx="50" cy="247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/>
            <p:cNvGrpSpPr/>
            <p:nvPr/>
          </p:nvGrpSpPr>
          <p:grpSpPr>
            <a:xfrm rot="5400000">
              <a:off x="3883" y="1442"/>
              <a:ext cx="2055" cy="1867"/>
              <a:chOff x="6610" y="1768"/>
              <a:chExt cx="2268" cy="1945"/>
            </a:xfrm>
          </p:grpSpPr>
          <p:sp>
            <p:nvSpPr>
              <p:cNvPr id="26" name="六边形 25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6772" y="1932"/>
                <a:ext cx="1945" cy="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车门装饰条及防擦条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959995" y="1172845"/>
            <a:ext cx="1276985" cy="3094990"/>
            <a:chOff x="3813" y="1347"/>
            <a:chExt cx="2187" cy="4941"/>
          </a:xfrm>
        </p:grpSpPr>
        <p:cxnSp>
          <p:nvCxnSpPr>
            <p:cNvPr id="29" name="直接连接符 28"/>
            <p:cNvCxnSpPr>
              <a:stCxn id="31" idx="0"/>
            </p:cNvCxnSpPr>
            <p:nvPr/>
          </p:nvCxnSpPr>
          <p:spPr>
            <a:xfrm>
              <a:off x="4905" y="3403"/>
              <a:ext cx="54" cy="288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29"/>
            <p:cNvGrpSpPr/>
            <p:nvPr/>
          </p:nvGrpSpPr>
          <p:grpSpPr>
            <a:xfrm rot="5400000">
              <a:off x="3879" y="1281"/>
              <a:ext cx="2055" cy="2187"/>
              <a:chOff x="6610" y="1605"/>
              <a:chExt cx="2268" cy="2279"/>
            </a:xfrm>
          </p:grpSpPr>
          <p:sp>
            <p:nvSpPr>
              <p:cNvPr id="31" name="六边形 30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6200000">
                <a:off x="6608" y="2013"/>
                <a:ext cx="2279" cy="1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车标、前格栅、前保险杠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2990682" y="1094740"/>
            <a:ext cx="977265" cy="2759710"/>
            <a:chOff x="3803" y="1348"/>
            <a:chExt cx="2014" cy="5937"/>
          </a:xfrm>
        </p:grpSpPr>
        <p:cxnSp>
          <p:nvCxnSpPr>
            <p:cNvPr id="34" name="直接连接符 33"/>
            <p:cNvCxnSpPr>
              <a:stCxn id="36" idx="0"/>
            </p:cNvCxnSpPr>
            <p:nvPr/>
          </p:nvCxnSpPr>
          <p:spPr>
            <a:xfrm>
              <a:off x="4905" y="3403"/>
              <a:ext cx="99" cy="388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 rot="5400000">
              <a:off x="3781" y="1370"/>
              <a:ext cx="2059" cy="2014"/>
              <a:chOff x="6610" y="1796"/>
              <a:chExt cx="2272" cy="2098"/>
            </a:xfrm>
          </p:grpSpPr>
          <p:sp>
            <p:nvSpPr>
              <p:cNvPr id="36" name="六边形 35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 rot="16200000">
                <a:off x="6847" y="1859"/>
                <a:ext cx="2098" cy="1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其他金属装饰圈</a:t>
                </a:r>
                <a:r>
                  <a:rPr lang="en-US" altLang="zh-CN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条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 rot="10800000">
            <a:off x="1296792" y="4879975"/>
            <a:ext cx="1017309" cy="2360295"/>
            <a:chOff x="4034" y="1801"/>
            <a:chExt cx="1742" cy="4164"/>
          </a:xfrm>
        </p:grpSpPr>
        <p:cxnSp>
          <p:nvCxnSpPr>
            <p:cNvPr id="39" name="直接连接符 38"/>
            <p:cNvCxnSpPr>
              <a:stCxn id="41" idx="0"/>
            </p:cNvCxnSpPr>
            <p:nvPr/>
          </p:nvCxnSpPr>
          <p:spPr>
            <a:xfrm>
              <a:off x="4904" y="3856"/>
              <a:ext cx="40" cy="210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组合 39"/>
            <p:cNvGrpSpPr/>
            <p:nvPr/>
          </p:nvGrpSpPr>
          <p:grpSpPr>
            <a:xfrm rot="5400000">
              <a:off x="3877" y="1957"/>
              <a:ext cx="2055" cy="1742"/>
              <a:chOff x="7110" y="1839"/>
              <a:chExt cx="2268" cy="1815"/>
            </a:xfrm>
          </p:grpSpPr>
          <p:sp>
            <p:nvSpPr>
              <p:cNvPr id="41" name="六边形 40"/>
              <p:cNvSpPr/>
              <p:nvPr/>
            </p:nvSpPr>
            <p:spPr>
              <a:xfrm>
                <a:off x="71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5400000">
                <a:off x="7416" y="1894"/>
                <a:ext cx="1657" cy="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各类金属化按键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 rot="10800000">
            <a:off x="4106545" y="5282565"/>
            <a:ext cx="1050925" cy="1922145"/>
            <a:chOff x="4034" y="1348"/>
            <a:chExt cx="1742" cy="3620"/>
          </a:xfrm>
        </p:grpSpPr>
        <p:cxnSp>
          <p:nvCxnSpPr>
            <p:cNvPr id="44" name="直接连接符 43"/>
            <p:cNvCxnSpPr>
              <a:stCxn id="46" idx="0"/>
            </p:cNvCxnSpPr>
            <p:nvPr/>
          </p:nvCxnSpPr>
          <p:spPr>
            <a:xfrm>
              <a:off x="4904" y="3402"/>
              <a:ext cx="41" cy="156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组合 44"/>
            <p:cNvGrpSpPr/>
            <p:nvPr/>
          </p:nvGrpSpPr>
          <p:grpSpPr>
            <a:xfrm rot="5400000">
              <a:off x="3877" y="1504"/>
              <a:ext cx="2055" cy="1742"/>
              <a:chOff x="6610" y="1839"/>
              <a:chExt cx="2268" cy="1815"/>
            </a:xfrm>
          </p:grpSpPr>
          <p:sp>
            <p:nvSpPr>
              <p:cNvPr id="46" name="六边形 45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5400000">
                <a:off x="6956" y="2175"/>
                <a:ext cx="1657" cy="1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换挡杆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装饰条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 rot="10800000">
            <a:off x="2802255" y="4607560"/>
            <a:ext cx="999490" cy="2595245"/>
            <a:chOff x="4034" y="1348"/>
            <a:chExt cx="1742" cy="4679"/>
          </a:xfrm>
        </p:grpSpPr>
        <p:cxnSp>
          <p:nvCxnSpPr>
            <p:cNvPr id="49" name="直接连接符 48"/>
            <p:cNvCxnSpPr>
              <a:stCxn id="51" idx="0"/>
            </p:cNvCxnSpPr>
            <p:nvPr/>
          </p:nvCxnSpPr>
          <p:spPr>
            <a:xfrm>
              <a:off x="4904" y="3402"/>
              <a:ext cx="35" cy="262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 rot="5400000">
              <a:off x="3877" y="1504"/>
              <a:ext cx="2055" cy="1742"/>
              <a:chOff x="6610" y="1839"/>
              <a:chExt cx="2268" cy="1815"/>
            </a:xfrm>
          </p:grpSpPr>
          <p:sp>
            <p:nvSpPr>
              <p:cNvPr id="51" name="六边形 50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 rot="5400000">
                <a:off x="6916" y="2240"/>
                <a:ext cx="1657" cy="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副仪表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饰件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 rot="10800000">
            <a:off x="10572804" y="4199255"/>
            <a:ext cx="997840" cy="2950210"/>
            <a:chOff x="4008" y="1348"/>
            <a:chExt cx="1828" cy="5689"/>
          </a:xfrm>
        </p:grpSpPr>
        <p:cxnSp>
          <p:nvCxnSpPr>
            <p:cNvPr id="54" name="直接连接符 53"/>
            <p:cNvCxnSpPr>
              <a:stCxn id="56" idx="0"/>
            </p:cNvCxnSpPr>
            <p:nvPr/>
          </p:nvCxnSpPr>
          <p:spPr>
            <a:xfrm>
              <a:off x="4905" y="3403"/>
              <a:ext cx="26" cy="363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组合 54"/>
            <p:cNvGrpSpPr/>
            <p:nvPr/>
          </p:nvGrpSpPr>
          <p:grpSpPr>
            <a:xfrm rot="5400000">
              <a:off x="3894" y="1461"/>
              <a:ext cx="2055" cy="1828"/>
              <a:chOff x="6610" y="1776"/>
              <a:chExt cx="2268" cy="1905"/>
            </a:xfrm>
          </p:grpSpPr>
          <p:sp>
            <p:nvSpPr>
              <p:cNvPr id="56" name="六边形 55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 rot="5400000">
                <a:off x="6791" y="2107"/>
                <a:ext cx="1905" cy="1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车门外把手装饰条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 rot="10800000">
            <a:off x="9246664" y="5076825"/>
            <a:ext cx="1062416" cy="2081530"/>
            <a:chOff x="3979" y="1347"/>
            <a:chExt cx="1796" cy="4030"/>
          </a:xfrm>
        </p:grpSpPr>
        <p:cxnSp>
          <p:nvCxnSpPr>
            <p:cNvPr id="59" name="直接连接符 58"/>
            <p:cNvCxnSpPr>
              <a:stCxn id="61" idx="0"/>
            </p:cNvCxnSpPr>
            <p:nvPr/>
          </p:nvCxnSpPr>
          <p:spPr>
            <a:xfrm flipH="1">
              <a:off x="4885" y="3403"/>
              <a:ext cx="20" cy="197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/>
            <p:cNvGrpSpPr/>
            <p:nvPr/>
          </p:nvGrpSpPr>
          <p:grpSpPr>
            <a:xfrm rot="5400000">
              <a:off x="3850" y="1477"/>
              <a:ext cx="2055" cy="1796"/>
              <a:chOff x="6610" y="1839"/>
              <a:chExt cx="2268" cy="1871"/>
            </a:xfrm>
          </p:grpSpPr>
          <p:sp>
            <p:nvSpPr>
              <p:cNvPr id="61" name="六边形 60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 rot="5400000">
                <a:off x="6824" y="2431"/>
                <a:ext cx="1838" cy="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车轮饰盖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9276470" y="1130300"/>
            <a:ext cx="1139499" cy="2734945"/>
            <a:chOff x="3824" y="1348"/>
            <a:chExt cx="1951" cy="4825"/>
          </a:xfrm>
        </p:grpSpPr>
        <p:cxnSp>
          <p:nvCxnSpPr>
            <p:cNvPr id="67" name="直接连接符 66"/>
            <p:cNvCxnSpPr>
              <a:stCxn id="69" idx="0"/>
            </p:cNvCxnSpPr>
            <p:nvPr/>
          </p:nvCxnSpPr>
          <p:spPr>
            <a:xfrm>
              <a:off x="4905" y="3403"/>
              <a:ext cx="65" cy="277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组合 67"/>
            <p:cNvGrpSpPr/>
            <p:nvPr/>
          </p:nvGrpSpPr>
          <p:grpSpPr>
            <a:xfrm rot="5400000">
              <a:off x="3772" y="1399"/>
              <a:ext cx="2055" cy="1951"/>
              <a:chOff x="6610" y="1839"/>
              <a:chExt cx="2268" cy="2033"/>
            </a:xfrm>
          </p:grpSpPr>
          <p:sp>
            <p:nvSpPr>
              <p:cNvPr id="69" name="六边形 68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 rot="16200000">
                <a:off x="6916" y="2235"/>
                <a:ext cx="1657" cy="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后视镜金属装饰条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87" name="直接连接符 86"/>
            <p:cNvCxnSpPr/>
            <p:nvPr/>
          </p:nvCxnSpPr>
          <p:spPr>
            <a:xfrm flipH="1">
              <a:off x="4937" y="6146"/>
              <a:ext cx="64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 rot="10800000">
            <a:off x="8011365" y="4606925"/>
            <a:ext cx="1009551" cy="2594610"/>
            <a:chOff x="3977" y="1348"/>
            <a:chExt cx="1799" cy="4854"/>
          </a:xfrm>
        </p:grpSpPr>
        <p:cxnSp>
          <p:nvCxnSpPr>
            <p:cNvPr id="73" name="直接连接符 72"/>
            <p:cNvCxnSpPr>
              <a:stCxn id="75" idx="0"/>
            </p:cNvCxnSpPr>
            <p:nvPr/>
          </p:nvCxnSpPr>
          <p:spPr>
            <a:xfrm>
              <a:off x="4904" y="3403"/>
              <a:ext cx="44" cy="279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组合 73"/>
            <p:cNvGrpSpPr/>
            <p:nvPr/>
          </p:nvGrpSpPr>
          <p:grpSpPr>
            <a:xfrm rot="5400000">
              <a:off x="3849" y="1476"/>
              <a:ext cx="2055" cy="1799"/>
              <a:chOff x="6610" y="1839"/>
              <a:chExt cx="2268" cy="1874"/>
            </a:xfrm>
          </p:grpSpPr>
          <p:sp>
            <p:nvSpPr>
              <p:cNvPr id="75" name="六边形 74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 rot="5400000">
                <a:off x="6836" y="2202"/>
                <a:ext cx="1816" cy="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车灯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装饰条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4762416" y="1130300"/>
            <a:ext cx="1042670" cy="2621915"/>
            <a:chOff x="3974" y="1347"/>
            <a:chExt cx="1926" cy="5369"/>
          </a:xfrm>
        </p:grpSpPr>
        <p:cxnSp>
          <p:nvCxnSpPr>
            <p:cNvPr id="78" name="直接连接符 77"/>
            <p:cNvCxnSpPr>
              <a:stCxn id="80" idx="0"/>
            </p:cNvCxnSpPr>
            <p:nvPr/>
          </p:nvCxnSpPr>
          <p:spPr>
            <a:xfrm>
              <a:off x="4905" y="3402"/>
              <a:ext cx="56" cy="331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组合 78"/>
            <p:cNvGrpSpPr/>
            <p:nvPr/>
          </p:nvGrpSpPr>
          <p:grpSpPr>
            <a:xfrm rot="5400000">
              <a:off x="3909" y="1411"/>
              <a:ext cx="2055" cy="1926"/>
              <a:chOff x="6610" y="1710"/>
              <a:chExt cx="2268" cy="2007"/>
            </a:xfrm>
          </p:grpSpPr>
          <p:sp>
            <p:nvSpPr>
              <p:cNvPr id="80" name="六边形 79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 rot="16200000">
                <a:off x="6741" y="2054"/>
                <a:ext cx="2007" cy="1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车门把手装饰件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3710473" y="1802130"/>
            <a:ext cx="1057672" cy="1541780"/>
            <a:chOff x="3690" y="1348"/>
            <a:chExt cx="2085" cy="3289"/>
          </a:xfrm>
        </p:grpSpPr>
        <p:cxnSp>
          <p:nvCxnSpPr>
            <p:cNvPr id="9" name="直接连接符 8"/>
            <p:cNvCxnSpPr>
              <a:stCxn id="64" idx="0"/>
            </p:cNvCxnSpPr>
            <p:nvPr/>
          </p:nvCxnSpPr>
          <p:spPr>
            <a:xfrm flipH="1">
              <a:off x="4858" y="3403"/>
              <a:ext cx="46" cy="123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组合 62"/>
            <p:cNvGrpSpPr/>
            <p:nvPr/>
          </p:nvGrpSpPr>
          <p:grpSpPr>
            <a:xfrm rot="5400000">
              <a:off x="3705" y="1332"/>
              <a:ext cx="2055" cy="2085"/>
              <a:chOff x="6610" y="1839"/>
              <a:chExt cx="2268" cy="2173"/>
            </a:xfrm>
          </p:grpSpPr>
          <p:sp>
            <p:nvSpPr>
              <p:cNvPr id="64" name="六边形 63"/>
              <p:cNvSpPr/>
              <p:nvPr/>
            </p:nvSpPr>
            <p:spPr>
              <a:xfrm>
                <a:off x="6610" y="1839"/>
                <a:ext cx="2268" cy="1815"/>
              </a:xfrm>
              <a:prstGeom prst="hexagon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 rot="16200000">
                <a:off x="6741" y="2031"/>
                <a:ext cx="2007" cy="1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空调出风口装饰件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71" name="直接连接符 70"/>
          <p:cNvCxnSpPr/>
          <p:nvPr userDrawn="1"/>
        </p:nvCxnSpPr>
        <p:spPr>
          <a:xfrm>
            <a:off x="605302" y="664430"/>
            <a:ext cx="3777258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11530" y="726440"/>
            <a:ext cx="3644265" cy="368300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件、透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件</a:t>
            </a:r>
            <a:endParaRPr lang="zh-CN" altLang="en-US"/>
          </a:p>
        </p:txBody>
      </p:sp>
      <p:pic>
        <p:nvPicPr>
          <p:cNvPr id="3" name="图片 2" descr="343538343130303b343538383836343bcfeec4bfb7b6cea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" y="26035"/>
            <a:ext cx="726440" cy="7264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rgbClr val="00682F">
                <a:alpha val="4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  <a:effectLst>
            <a:glow rad="127000">
              <a:srgbClr val="00682F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13268" y="612584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扬声器装饰条（钨光镀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/</a:t>
            </a:r>
            <a:r>
              <a:rPr kumimoji="1" lang="zh-CN" altLang="en-US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喷漆</a:t>
            </a:r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endParaRPr 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圆角矩形 4"/>
          <p:cNvSpPr/>
          <p:nvPr/>
        </p:nvSpPr>
        <p:spPr>
          <a:xfrm>
            <a:off x="983615" y="217551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158355" y="611568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CN202C</a:t>
            </a:r>
            <a:endParaRPr kumimoji="1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6096000" y="218059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445643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2" name="标题 503"/>
          <p:cNvSpPr txBox="1">
            <a:spLocks noChangeArrowheads="1"/>
          </p:cNvSpPr>
          <p:nvPr/>
        </p:nvSpPr>
        <p:spPr>
          <a:xfrm>
            <a:off x="813435" y="160020"/>
            <a:ext cx="4603750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量产案列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佛吉亚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" y="3878580"/>
            <a:ext cx="4685665" cy="16522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75" y="2348230"/>
            <a:ext cx="4684395" cy="15303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545" y="2493645"/>
            <a:ext cx="4587875" cy="27514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rgbClr val="00682F">
                <a:alpha val="4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  <a:effectLst>
            <a:glow rad="127000">
              <a:srgbClr val="00682F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13268" y="611568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扶手装饰板</a:t>
            </a:r>
            <a:endParaRPr 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圆角矩形 4"/>
          <p:cNvSpPr/>
          <p:nvPr/>
        </p:nvSpPr>
        <p:spPr>
          <a:xfrm>
            <a:off x="983615" y="217551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158355" y="611568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CN220M</a:t>
            </a:r>
            <a:endParaRPr kumimoji="1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6096000" y="218059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445643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2" name="标题 503"/>
          <p:cNvSpPr txBox="1">
            <a:spLocks noChangeArrowheads="1"/>
          </p:cNvSpPr>
          <p:nvPr/>
        </p:nvSpPr>
        <p:spPr>
          <a:xfrm>
            <a:off x="813435" y="160020"/>
            <a:ext cx="4603750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量产案列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佛吉亚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70" y="2278380"/>
            <a:ext cx="4749165" cy="3223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330" y="2456180"/>
            <a:ext cx="4757420" cy="30473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/>
        </p:nvSpPr>
        <p:spPr>
          <a:xfrm>
            <a:off x="354" y="2125215"/>
            <a:ext cx="5073982" cy="1822602"/>
          </a:xfrm>
          <a:custGeom>
            <a:avLst/>
            <a:gdLst>
              <a:gd name="connsiteX0" fmla="*/ 0 w 8993188"/>
              <a:gd name="connsiteY0" fmla="*/ 0 h 1728192"/>
              <a:gd name="connsiteX1" fmla="*/ 8993188 w 8993188"/>
              <a:gd name="connsiteY1" fmla="*/ 0 h 1728192"/>
              <a:gd name="connsiteX2" fmla="*/ 8993188 w 8993188"/>
              <a:gd name="connsiteY2" fmla="*/ 1728192 h 1728192"/>
              <a:gd name="connsiteX3" fmla="*/ 0 w 8993188"/>
              <a:gd name="connsiteY3" fmla="*/ 1728192 h 1728192"/>
              <a:gd name="connsiteX4" fmla="*/ 0 w 8993188"/>
              <a:gd name="connsiteY4" fmla="*/ 0 h 1728192"/>
              <a:gd name="connsiteX0-1" fmla="*/ 0 w 8993188"/>
              <a:gd name="connsiteY0-2" fmla="*/ 0 h 1728192"/>
              <a:gd name="connsiteX1-3" fmla="*/ 8993188 w 8993188"/>
              <a:gd name="connsiteY1-4" fmla="*/ 0 h 1728192"/>
              <a:gd name="connsiteX2-5" fmla="*/ 8985504 w 8993188"/>
              <a:gd name="connsiteY2-6" fmla="*/ 643721 h 1728192"/>
              <a:gd name="connsiteX3-7" fmla="*/ 8993188 w 8993188"/>
              <a:gd name="connsiteY3-8" fmla="*/ 1728192 h 1728192"/>
              <a:gd name="connsiteX4-9" fmla="*/ 0 w 8993188"/>
              <a:gd name="connsiteY4-10" fmla="*/ 1728192 h 1728192"/>
              <a:gd name="connsiteX5" fmla="*/ 0 w 8993188"/>
              <a:gd name="connsiteY5" fmla="*/ 0 h 1728192"/>
              <a:gd name="connsiteX0-11" fmla="*/ 0 w 8993188"/>
              <a:gd name="connsiteY0-12" fmla="*/ 0 h 1728192"/>
              <a:gd name="connsiteX1-13" fmla="*/ 8993188 w 8993188"/>
              <a:gd name="connsiteY1-14" fmla="*/ 0 h 1728192"/>
              <a:gd name="connsiteX2-15" fmla="*/ 8461248 w 8993188"/>
              <a:gd name="connsiteY2-16" fmla="*/ 1265513 h 1728192"/>
              <a:gd name="connsiteX3-17" fmla="*/ 8993188 w 8993188"/>
              <a:gd name="connsiteY3-18" fmla="*/ 1728192 h 1728192"/>
              <a:gd name="connsiteX4-19" fmla="*/ 0 w 8993188"/>
              <a:gd name="connsiteY4-20" fmla="*/ 1728192 h 1728192"/>
              <a:gd name="connsiteX5-21" fmla="*/ 0 w 8993188"/>
              <a:gd name="connsiteY5-22" fmla="*/ 0 h 1728192"/>
              <a:gd name="connsiteX0-23" fmla="*/ 0 w 8993188"/>
              <a:gd name="connsiteY0-24" fmla="*/ 0 h 1728192"/>
              <a:gd name="connsiteX1-25" fmla="*/ 8993188 w 8993188"/>
              <a:gd name="connsiteY1-26" fmla="*/ 0 h 1728192"/>
              <a:gd name="connsiteX2-27" fmla="*/ 8461248 w 8993188"/>
              <a:gd name="connsiteY2-28" fmla="*/ 1265513 h 1728192"/>
              <a:gd name="connsiteX3-29" fmla="*/ 8993188 w 8993188"/>
              <a:gd name="connsiteY3-30" fmla="*/ 1728192 h 1728192"/>
              <a:gd name="connsiteX4-31" fmla="*/ 0 w 8993188"/>
              <a:gd name="connsiteY4-32" fmla="*/ 1728192 h 1728192"/>
              <a:gd name="connsiteX5-33" fmla="*/ 0 w 8993188"/>
              <a:gd name="connsiteY5-34" fmla="*/ 0 h 1728192"/>
              <a:gd name="connsiteX0-35" fmla="*/ 0 w 8993188"/>
              <a:gd name="connsiteY0-36" fmla="*/ 0 h 1728192"/>
              <a:gd name="connsiteX1-37" fmla="*/ 8993188 w 8993188"/>
              <a:gd name="connsiteY1-38" fmla="*/ 0 h 1728192"/>
              <a:gd name="connsiteX2-39" fmla="*/ 8461248 w 8993188"/>
              <a:gd name="connsiteY2-40" fmla="*/ 1265513 h 1728192"/>
              <a:gd name="connsiteX3-41" fmla="*/ 8993188 w 8993188"/>
              <a:gd name="connsiteY3-42" fmla="*/ 1728192 h 1728192"/>
              <a:gd name="connsiteX4-43" fmla="*/ 0 w 8993188"/>
              <a:gd name="connsiteY4-44" fmla="*/ 1728192 h 1728192"/>
              <a:gd name="connsiteX5-45" fmla="*/ 0 w 8993188"/>
              <a:gd name="connsiteY5-46" fmla="*/ 0 h 1728192"/>
              <a:gd name="connsiteX0-47" fmla="*/ 0 w 8993188"/>
              <a:gd name="connsiteY0-48" fmla="*/ 0 h 1728192"/>
              <a:gd name="connsiteX1-49" fmla="*/ 8993188 w 8993188"/>
              <a:gd name="connsiteY1-50" fmla="*/ 0 h 1728192"/>
              <a:gd name="connsiteX2-51" fmla="*/ 8461248 w 8993188"/>
              <a:gd name="connsiteY2-52" fmla="*/ 1265513 h 1728192"/>
              <a:gd name="connsiteX3-53" fmla="*/ 8993188 w 8993188"/>
              <a:gd name="connsiteY3-54" fmla="*/ 1728192 h 1728192"/>
              <a:gd name="connsiteX4-55" fmla="*/ 0 w 8993188"/>
              <a:gd name="connsiteY4-56" fmla="*/ 1728192 h 1728192"/>
              <a:gd name="connsiteX5-57" fmla="*/ 0 w 8993188"/>
              <a:gd name="connsiteY5-58" fmla="*/ 0 h 1728192"/>
              <a:gd name="connsiteX0-59" fmla="*/ 0 w 8993188"/>
              <a:gd name="connsiteY0-60" fmla="*/ 0 h 1728192"/>
              <a:gd name="connsiteX1-61" fmla="*/ 8993188 w 8993188"/>
              <a:gd name="connsiteY1-62" fmla="*/ 0 h 1728192"/>
              <a:gd name="connsiteX2-63" fmla="*/ 8461248 w 8993188"/>
              <a:gd name="connsiteY2-64" fmla="*/ 1265513 h 1728192"/>
              <a:gd name="connsiteX3-65" fmla="*/ 8993188 w 8993188"/>
              <a:gd name="connsiteY3-66" fmla="*/ 1728192 h 1728192"/>
              <a:gd name="connsiteX4-67" fmla="*/ 0 w 8993188"/>
              <a:gd name="connsiteY4-68" fmla="*/ 1728192 h 1728192"/>
              <a:gd name="connsiteX5-69" fmla="*/ 0 w 8993188"/>
              <a:gd name="connsiteY5-70" fmla="*/ 0 h 1728192"/>
              <a:gd name="connsiteX0-71" fmla="*/ 0 w 8993188"/>
              <a:gd name="connsiteY0-72" fmla="*/ 0 h 1728192"/>
              <a:gd name="connsiteX1-73" fmla="*/ 8993188 w 8993188"/>
              <a:gd name="connsiteY1-74" fmla="*/ 0 h 1728192"/>
              <a:gd name="connsiteX2-75" fmla="*/ 8461248 w 8993188"/>
              <a:gd name="connsiteY2-76" fmla="*/ 1265513 h 1728192"/>
              <a:gd name="connsiteX3-77" fmla="*/ 8993188 w 8993188"/>
              <a:gd name="connsiteY3-78" fmla="*/ 1728192 h 1728192"/>
              <a:gd name="connsiteX4-79" fmla="*/ 0 w 8993188"/>
              <a:gd name="connsiteY4-80" fmla="*/ 1728192 h 1728192"/>
              <a:gd name="connsiteX5-81" fmla="*/ 0 w 8993188"/>
              <a:gd name="connsiteY5-82" fmla="*/ 0 h 1728192"/>
            </a:gdLst>
            <a:ahLst/>
            <a:cxnLst>
              <a:cxn ang="0">
                <a:pos x="connsiteX0-71" y="connsiteY0-72"/>
              </a:cxn>
              <a:cxn ang="0">
                <a:pos x="connsiteX1-73" y="connsiteY1-74"/>
              </a:cxn>
              <a:cxn ang="0">
                <a:pos x="connsiteX2-75" y="connsiteY2-76"/>
              </a:cxn>
              <a:cxn ang="0">
                <a:pos x="connsiteX3-77" y="connsiteY3-78"/>
              </a:cxn>
              <a:cxn ang="0">
                <a:pos x="connsiteX4-79" y="connsiteY4-80"/>
              </a:cxn>
              <a:cxn ang="0">
                <a:pos x="connsiteX5-81" y="connsiteY5-82"/>
              </a:cxn>
            </a:cxnLst>
            <a:rect l="l" t="t" r="r" b="b"/>
            <a:pathLst>
              <a:path w="8993188" h="1728192">
                <a:moveTo>
                  <a:pt x="0" y="0"/>
                </a:moveTo>
                <a:lnTo>
                  <a:pt x="8993188" y="0"/>
                </a:lnTo>
                <a:cubicBezTo>
                  <a:pt x="8990627" y="214574"/>
                  <a:pt x="8439425" y="892443"/>
                  <a:pt x="8461248" y="1265513"/>
                </a:cubicBezTo>
                <a:cubicBezTo>
                  <a:pt x="8439425" y="1261243"/>
                  <a:pt x="8441987" y="1647118"/>
                  <a:pt x="8993188" y="1728192"/>
                </a:cubicBez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318896" y="3947818"/>
            <a:ext cx="7552331" cy="200100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833749" y="2236628"/>
            <a:ext cx="4512774" cy="1390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4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关于贝驰</a:t>
            </a:r>
            <a:endParaRPr lang="zh-CN" altLang="en-US" sz="84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02479" y="2561219"/>
            <a:ext cx="2112053" cy="741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2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endParaRPr lang="zh-CN" altLang="en-US" sz="422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rgbClr val="00682F">
                <a:alpha val="4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  <a:effectLst>
            <a:glow rad="127000">
              <a:srgbClr val="00682F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13268" y="612584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空调控制面板</a:t>
            </a:r>
            <a:endParaRPr 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圆角矩形 4"/>
          <p:cNvSpPr/>
          <p:nvPr/>
        </p:nvSpPr>
        <p:spPr>
          <a:xfrm>
            <a:off x="983615" y="217551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158355" y="611568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E50</a:t>
            </a:r>
            <a:endParaRPr kumimoji="1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6096000" y="218059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445643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2" name="标题 503"/>
          <p:cNvSpPr txBox="1">
            <a:spLocks noChangeArrowheads="1"/>
          </p:cNvSpPr>
          <p:nvPr/>
        </p:nvSpPr>
        <p:spPr>
          <a:xfrm>
            <a:off x="813435" y="160020"/>
            <a:ext cx="4603750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量产案列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佛吉亚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20" y="2510155"/>
            <a:ext cx="4690110" cy="292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85" y="2510155"/>
            <a:ext cx="4591050" cy="28314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clrChange>
              <a:clrFrom>
                <a:srgbClr val="D8D1BF">
                  <a:alpha val="100000"/>
                </a:srgbClr>
              </a:clrFrom>
              <a:clrTo>
                <a:srgbClr val="D8D1B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10" y="3402965"/>
            <a:ext cx="4684395" cy="12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01882" y="1462245"/>
            <a:ext cx="2835299" cy="415290"/>
          </a:xfrm>
          <a:prstGeom prst="rect">
            <a:avLst/>
          </a:prstGeom>
          <a:noFill/>
          <a:effectLst>
            <a:glow rad="139700">
              <a:srgbClr val="00682F">
                <a:alpha val="4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12991" y="1467544"/>
            <a:ext cx="2835299" cy="415290"/>
          </a:xfrm>
          <a:prstGeom prst="rect">
            <a:avLst/>
          </a:prstGeom>
          <a:noFill/>
          <a:effectLst>
            <a:glow rad="127000">
              <a:srgbClr val="02602E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65325" y="608520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车门装饰条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803275" y="210439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229600" y="6126480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风行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T5EVO</a:t>
            </a:r>
            <a:endParaRPr lang="zh-CN" alt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6839585" y="210439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05155" y="734060"/>
            <a:ext cx="445643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7272020" y="2392680"/>
            <a:ext cx="4093845" cy="2795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椭圆 5"/>
          <p:cNvSpPr/>
          <p:nvPr/>
        </p:nvSpPr>
        <p:spPr>
          <a:xfrm>
            <a:off x="10029825" y="3427095"/>
            <a:ext cx="1582420" cy="7270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7" name="图片 6" descr="333639373139373b343435303836373bb0b8c0fdb7d6cef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861060" cy="861060"/>
          </a:xfrm>
          <a:prstGeom prst="rect">
            <a:avLst/>
          </a:prstGeom>
        </p:spPr>
      </p:pic>
      <p:sp>
        <p:nvSpPr>
          <p:cNvPr id="9" name="标题 503"/>
          <p:cNvSpPr txBox="1">
            <a:spLocks noChangeArrowheads="1"/>
          </p:cNvSpPr>
          <p:nvPr/>
        </p:nvSpPr>
        <p:spPr>
          <a:xfrm>
            <a:off x="813435" y="160020"/>
            <a:ext cx="4603750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量产案列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东风柳汽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rgbClr val="00682F">
                <a:alpha val="4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  <a:effectLst>
            <a:glow rad="127000">
              <a:srgbClr val="00682F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2332" y="2245799"/>
            <a:ext cx="4452098" cy="320647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869469" y="3928729"/>
            <a:ext cx="1222854" cy="2631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椭圆 7"/>
          <p:cNvSpPr/>
          <p:nvPr/>
        </p:nvSpPr>
        <p:spPr>
          <a:xfrm>
            <a:off x="8092322" y="3554373"/>
            <a:ext cx="918814" cy="2866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椭圆 13"/>
          <p:cNvSpPr/>
          <p:nvPr/>
        </p:nvSpPr>
        <p:spPr>
          <a:xfrm>
            <a:off x="9254904" y="3928059"/>
            <a:ext cx="664332" cy="2638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77" y="2392091"/>
            <a:ext cx="4597421" cy="3202457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2013268" y="612584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东风风行标识、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T5EVO</a:t>
            </a:r>
            <a:r>
              <a:rPr kumimoji="1" lang="zh-CN" altLang="en-US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标识</a:t>
            </a:r>
            <a:endParaRPr lang="zh-CN" alt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圆角矩形 4"/>
          <p:cNvSpPr/>
          <p:nvPr/>
        </p:nvSpPr>
        <p:spPr>
          <a:xfrm>
            <a:off x="983615" y="217551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158355" y="611568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风行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T5EVO</a:t>
            </a:r>
            <a:endParaRPr lang="zh-CN" alt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6096000" y="218059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445643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2" name="标题 503"/>
          <p:cNvSpPr txBox="1">
            <a:spLocks noChangeArrowheads="1"/>
          </p:cNvSpPr>
          <p:nvPr/>
        </p:nvSpPr>
        <p:spPr>
          <a:xfrm>
            <a:off x="813435" y="160020"/>
            <a:ext cx="4603750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量产案列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东风柳汽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2540" y="3013075"/>
            <a:ext cx="3853180" cy="1071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308610" y="2976880"/>
            <a:ext cx="2711450" cy="1278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60" y="2391410"/>
            <a:ext cx="4573905" cy="273113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3908887" y="3760250"/>
            <a:ext cx="865909" cy="241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" name="椭圆 5"/>
          <p:cNvSpPr/>
          <p:nvPr/>
        </p:nvSpPr>
        <p:spPr>
          <a:xfrm>
            <a:off x="6933438" y="3326956"/>
            <a:ext cx="1094273" cy="4339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文本框 2"/>
          <p:cNvSpPr txBox="1"/>
          <p:nvPr/>
        </p:nvSpPr>
        <p:spPr>
          <a:xfrm>
            <a:off x="308362" y="1815940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10661" y="160025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4" name="圆角矩形 4"/>
          <p:cNvSpPr/>
          <p:nvPr/>
        </p:nvSpPr>
        <p:spPr>
          <a:xfrm>
            <a:off x="8589645" y="2774950"/>
            <a:ext cx="4257675" cy="154876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741680" y="160020"/>
            <a:ext cx="4603750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量产案列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东风柳汽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62475" y="563181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风行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T5EVO</a:t>
            </a:r>
            <a:endParaRPr lang="zh-CN" alt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3476625" y="2176145"/>
            <a:ext cx="4959350" cy="3249930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>
            <a:stCxn id="8" idx="2"/>
          </p:cNvCxnSpPr>
          <p:nvPr/>
        </p:nvCxnSpPr>
        <p:spPr>
          <a:xfrm flipH="1" flipV="1">
            <a:off x="3116580" y="3688080"/>
            <a:ext cx="792480" cy="193040"/>
          </a:xfrm>
          <a:prstGeom prst="straightConnector1">
            <a:avLst/>
          </a:prstGeom>
          <a:ln>
            <a:solidFill>
              <a:srgbClr val="FF0000">
                <a:alpha val="9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stCxn id="6" idx="6"/>
          </p:cNvCxnSpPr>
          <p:nvPr/>
        </p:nvCxnSpPr>
        <p:spPr>
          <a:xfrm flipV="1">
            <a:off x="8027670" y="3328035"/>
            <a:ext cx="777875" cy="2159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597142" y="2031840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4312285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333639373139373b343435303836373bb0b8c0fdb7d6cef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0785" y="2404745"/>
            <a:ext cx="4193540" cy="323405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7149162" y="3472001"/>
            <a:ext cx="1226202" cy="19347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文本框 8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68830" y="620776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杯托装饰圈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东风柳汽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235" y="6207760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风行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T5EVO</a:t>
            </a:r>
            <a:endParaRPr lang="zh-CN" alt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4312285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0" y="2606040"/>
            <a:ext cx="4880610" cy="2796540"/>
          </a:xfrm>
          <a:prstGeom prst="rect">
            <a:avLst/>
          </a:prstGeom>
        </p:spPr>
      </p:pic>
      <p:pic>
        <p:nvPicPr>
          <p:cNvPr id="4" name="图片 3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5357" y="2531428"/>
            <a:ext cx="4592063" cy="2748407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8017210" y="4265924"/>
            <a:ext cx="964353" cy="6897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91" y="2531793"/>
            <a:ext cx="4600099" cy="28033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48542" y="1600040"/>
            <a:ext cx="2835299" cy="415290"/>
          </a:xfrm>
          <a:prstGeom prst="rect">
            <a:avLst/>
          </a:prstGeom>
          <a:noFill/>
          <a:effectLst>
            <a:glow rad="139700">
              <a:srgbClr val="02602E">
                <a:alpha val="4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49391" y="1600259"/>
            <a:ext cx="2835299" cy="415290"/>
          </a:xfrm>
          <a:prstGeom prst="rect">
            <a:avLst/>
          </a:prstGeom>
          <a:noFill/>
          <a:effectLst>
            <a:glow rad="127000">
              <a:srgbClr val="02602E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70380" y="628713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换挡盖板饰条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东风柳汽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03770" y="628713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景逸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S60</a:t>
            </a:r>
            <a:endParaRPr kumimoji="1" lang="en-US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6141085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4168775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9940" y="2312035"/>
            <a:ext cx="2709545" cy="32651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90" y="2320290"/>
            <a:ext cx="2802890" cy="334581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7869601" y="3543955"/>
            <a:ext cx="1094273" cy="7313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文本框 2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64690" y="628713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盾形狮标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9925" y="160020"/>
            <a:ext cx="4425315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东风柳汽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14515" y="628713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风行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T5EVO</a:t>
            </a:r>
            <a:endParaRPr lang="zh-CN" altLang="zh-CN" sz="16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424053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64690" y="628713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乘龙车标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东风柳汽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商用车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89420" y="6278880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H7</a:t>
            </a:r>
            <a:endParaRPr kumimoji="1" lang="en-US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10" y="2896235"/>
            <a:ext cx="2413635" cy="1858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896235"/>
            <a:ext cx="2416810" cy="1860550"/>
          </a:xfrm>
          <a:prstGeom prst="rect">
            <a:avLst/>
          </a:prstGeom>
        </p:spPr>
      </p:pic>
      <p:pic>
        <p:nvPicPr>
          <p:cNvPr id="4100" name="Picture 4" descr="http://5b0988e595225.cdn.sohucs.com/images/20190209/5e3c0b181d654a71ab41a5f73fd957c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0"/>
          <a:stretch>
            <a:fillRect/>
          </a:stretch>
        </p:blipFill>
        <p:spPr bwMode="auto">
          <a:xfrm>
            <a:off x="5972626" y="2320590"/>
            <a:ext cx="4718869" cy="31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7486507" y="3414825"/>
            <a:ext cx="1511263" cy="14420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752465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333639373139373b343435303836373bb0b8c0fdb7d6cef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172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7830366" y="3539311"/>
            <a:ext cx="1094273" cy="18456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325" y="2343276"/>
            <a:ext cx="4010103" cy="3414079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9237360" y="3910094"/>
            <a:ext cx="1201424" cy="4118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30" y="3596640"/>
            <a:ext cx="4827270" cy="10477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6444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30111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32940" y="613600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马力标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圆角矩形 4"/>
          <p:cNvSpPr/>
          <p:nvPr/>
        </p:nvSpPr>
        <p:spPr>
          <a:xfrm>
            <a:off x="824230" y="2252345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16025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东风柳汽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商用车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91095" y="6197600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H7</a:t>
            </a:r>
            <a:endParaRPr kumimoji="1" lang="en-US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6429375" y="2252345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68071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en-US" altLang="zh-CN" sz="2000">
              <a:latin typeface="Impact" panose="020B080603090205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https://car3.autoimg.cn/cardfs/product/g26/M0A/00/FB/800x0_1_q95_autohomecar__ChsEnF0nTI2AXlTRAALRu65xNOw03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17165" r="5497" b="4653"/>
          <a:stretch>
            <a:fillRect/>
          </a:stretch>
        </p:blipFill>
        <p:spPr bwMode="auto">
          <a:xfrm>
            <a:off x="6353700" y="2453743"/>
            <a:ext cx="4316821" cy="29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直接箭头连接符 31"/>
          <p:cNvCxnSpPr/>
          <p:nvPr/>
        </p:nvCxnSpPr>
        <p:spPr>
          <a:xfrm>
            <a:off x="5290233" y="4072384"/>
            <a:ext cx="3693339" cy="75675"/>
          </a:xfrm>
          <a:prstGeom prst="straightConnector1">
            <a:avLst/>
          </a:prstGeom>
          <a:ln w="2222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8859770" y="3920469"/>
            <a:ext cx="1402695" cy="4821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3824" r="24838" b="44228"/>
          <a:stretch>
            <a:fillRect/>
          </a:stretch>
        </p:blipFill>
        <p:spPr bwMode="auto">
          <a:xfrm rot="16200000">
            <a:off x="1922587" y="2056617"/>
            <a:ext cx="2984138" cy="377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64690" y="620776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RM-5</a:t>
            </a:r>
            <a:r>
              <a:rPr kumimoji="1" lang="zh-CN" altLang="en-US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字标</a:t>
            </a:r>
            <a:endParaRPr kumimoji="1" lang="zh-CN" altLang="en-US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上汽通用五菱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宝骏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05320" y="6207760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宝骏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RM-5</a:t>
            </a:r>
            <a:endParaRPr kumimoji="1" lang="en-US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611251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未知 3"/>
          <p:cNvSpPr/>
          <p:nvPr>
            <p:custDataLst>
              <p:tags r:id="rId1"/>
            </p:custDataLst>
          </p:nvPr>
        </p:nvSpPr>
        <p:spPr>
          <a:xfrm>
            <a:off x="-1907" y="-1"/>
            <a:ext cx="12858750" cy="7232650"/>
          </a:xfrm>
          <a:prstGeom prst="rect">
            <a:avLst/>
          </a:prstGeom>
          <a:gradFill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alpha val="5000"/>
                </a:srgbClr>
              </a:gs>
            </a:gsLst>
            <a:lin ang="5400000" scaled="0"/>
          </a:gradFill>
        </p:spPr>
      </p:sp>
      <p:sp>
        <p:nvSpPr>
          <p:cNvPr id="24" name="标题 503"/>
          <p:cNvSpPr>
            <a:spLocks noGrp="1" noChangeArrowheads="1"/>
          </p:cNvSpPr>
          <p:nvPr>
            <p:ph type="title"/>
          </p:nvPr>
        </p:nvSpPr>
        <p:spPr>
          <a:xfrm>
            <a:off x="741045" y="232410"/>
            <a:ext cx="2639695" cy="534035"/>
          </a:xfr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公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司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合作方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84" y="1217323"/>
            <a:ext cx="1125017" cy="119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5347384" y="1444886"/>
            <a:ext cx="2163982" cy="2126017"/>
            <a:chOff x="792868" y="618113"/>
            <a:chExt cx="1314008" cy="1314008"/>
          </a:xfrm>
        </p:grpSpPr>
        <p:grpSp>
          <p:nvGrpSpPr>
            <p:cNvPr id="31" name="组合 3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4" y="760412"/>
                <a:ext cx="3825873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2" name="椭圆 31"/>
            <p:cNvSpPr/>
            <p:nvPr/>
          </p:nvSpPr>
          <p:spPr>
            <a:xfrm>
              <a:off x="859392" y="680166"/>
              <a:ext cx="1188000" cy="1188000"/>
            </a:xfrm>
            <a:prstGeom prst="ellipse">
              <a:avLst/>
            </a:prstGeom>
            <a:blipFill dpi="0" rotWithShape="1">
              <a:blip r:embed="rId3" cstate="screen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8728110" y="2426664"/>
            <a:ext cx="3067070" cy="511079"/>
          </a:xfrm>
          <a:prstGeom prst="rect">
            <a:avLst/>
          </a:prstGeom>
          <a:ln>
            <a:solidFill>
              <a:srgbClr val="08315F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zh-CN" altLang="en-US" sz="2110" b="1" dirty="0">
                <a:solidFill>
                  <a:srgbClr val="0831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资深汽车人：艾盛汽车</a:t>
            </a:r>
            <a:endParaRPr lang="zh-CN" altLang="en-US" sz="140" dirty="0">
              <a:solidFill>
                <a:srgbClr val="08315F"/>
              </a:solidFill>
            </a:endParaRPr>
          </a:p>
        </p:txBody>
      </p:sp>
      <p:sp>
        <p:nvSpPr>
          <p:cNvPr id="50" name="右箭头 49"/>
          <p:cNvSpPr/>
          <p:nvPr/>
        </p:nvSpPr>
        <p:spPr bwMode="auto">
          <a:xfrm>
            <a:off x="4308475" y="2411730"/>
            <a:ext cx="931545" cy="511175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6430" tIns="48215" rIns="96430" bIns="48215" numCol="1" rtlCol="0" anchor="ctr" anchorCtr="0" compatLnSpc="1"/>
          <a:lstStyle/>
          <a:p>
            <a:pPr defTabSz="914400"/>
            <a:endParaRPr lang="zh-CN" altLang="en-US" sz="19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右箭头 53"/>
          <p:cNvSpPr/>
          <p:nvPr/>
        </p:nvSpPr>
        <p:spPr bwMode="auto">
          <a:xfrm rot="10800000">
            <a:off x="7618730" y="2463800"/>
            <a:ext cx="1002030" cy="511175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6430" tIns="48215" rIns="96430" bIns="48215" numCol="1" rtlCol="0" anchor="ctr" anchorCtr="0" compatLnSpc="1"/>
          <a:lstStyle/>
          <a:p>
            <a:pPr defTabSz="914400"/>
            <a:endParaRPr lang="zh-CN" altLang="en-US" sz="19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158740" y="5955030"/>
            <a:ext cx="2726690" cy="739775"/>
          </a:xfrm>
          <a:prstGeom prst="rect">
            <a:avLst/>
          </a:prstGeom>
          <a:ln>
            <a:solidFill>
              <a:srgbClr val="08315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10" b="1" dirty="0">
                <a:solidFill>
                  <a:srgbClr val="0831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成立广西贝驰汽车科技有限公司</a:t>
            </a:r>
            <a:endParaRPr lang="zh-CN" altLang="en-US" sz="140" dirty="0">
              <a:solidFill>
                <a:srgbClr val="08315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67" y="1312341"/>
            <a:ext cx="1289698" cy="120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右箭头 57"/>
          <p:cNvSpPr/>
          <p:nvPr/>
        </p:nvSpPr>
        <p:spPr bwMode="auto">
          <a:xfrm rot="5400000">
            <a:off x="6007735" y="5222240"/>
            <a:ext cx="842645" cy="511175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6430" tIns="48215" rIns="96430" bIns="48215" numCol="1" rtlCol="0" anchor="ctr" anchorCtr="0" compatLnSpc="1"/>
          <a:lstStyle/>
          <a:p>
            <a:pPr defTabSz="914400"/>
            <a:endParaRPr lang="zh-CN" altLang="en-US" sz="19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81641" y="2824487"/>
            <a:ext cx="271491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50" b="1" dirty="0">
                <a:solidFill>
                  <a:srgbClr val="FF0000"/>
                </a:solidFill>
              </a:rPr>
              <a:t>强强联手</a:t>
            </a:r>
            <a:endParaRPr lang="zh-CN" altLang="en-US" sz="225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12160" y="3811727"/>
            <a:ext cx="3197686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70" b="1" dirty="0">
                <a:solidFill>
                  <a:srgbClr val="10327B"/>
                </a:solidFill>
              </a:rPr>
              <a:t>历时</a:t>
            </a:r>
            <a:r>
              <a:rPr lang="en-US" altLang="zh-CN" sz="1970" b="1" dirty="0">
                <a:solidFill>
                  <a:srgbClr val="10327B"/>
                </a:solidFill>
              </a:rPr>
              <a:t>5</a:t>
            </a:r>
            <a:r>
              <a:rPr lang="zh-CN" altLang="en-US" sz="1970" b="1" dirty="0">
                <a:solidFill>
                  <a:srgbClr val="10327B"/>
                </a:solidFill>
              </a:rPr>
              <a:t>年研发</a:t>
            </a:r>
            <a:endParaRPr lang="en-US" altLang="zh-CN" sz="1970" b="1" dirty="0">
              <a:solidFill>
                <a:srgbClr val="10327B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122545" y="4573270"/>
            <a:ext cx="2718435" cy="415290"/>
          </a:xfrm>
          <a:prstGeom prst="rect">
            <a:avLst/>
          </a:prstGeom>
          <a:ln>
            <a:solidFill>
              <a:srgbClr val="08315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10" b="1" dirty="0">
                <a:solidFill>
                  <a:srgbClr val="0831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PVD</a:t>
            </a:r>
            <a:r>
              <a:rPr lang="zh-CN" altLang="en-US" sz="2110" b="1" dirty="0">
                <a:solidFill>
                  <a:srgbClr val="0831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环保镀膜工艺</a:t>
            </a:r>
            <a:endParaRPr lang="zh-CN" altLang="en-US" sz="140" dirty="0">
              <a:solidFill>
                <a:srgbClr val="08315F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690341" y="5275198"/>
            <a:ext cx="3197686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70" b="1" dirty="0">
                <a:solidFill>
                  <a:srgbClr val="10327B"/>
                </a:solidFill>
              </a:rPr>
              <a:t>自主专利</a:t>
            </a:r>
            <a:endParaRPr lang="zh-CN" altLang="en-US" sz="1970" b="1" dirty="0">
              <a:solidFill>
                <a:srgbClr val="10327B"/>
              </a:solidFill>
            </a:endParaRPr>
          </a:p>
        </p:txBody>
      </p:sp>
      <p:sp>
        <p:nvSpPr>
          <p:cNvPr id="29" name="右箭头 57"/>
          <p:cNvSpPr/>
          <p:nvPr/>
        </p:nvSpPr>
        <p:spPr bwMode="auto">
          <a:xfrm rot="5400000">
            <a:off x="6031865" y="3820160"/>
            <a:ext cx="794385" cy="511175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6430" tIns="48215" rIns="96430" bIns="48215" numCol="1" rtlCol="0" anchor="ctr" anchorCtr="0" compatLnSpc="1"/>
          <a:lstStyle/>
          <a:p>
            <a:pPr defTabSz="914400"/>
            <a:endParaRPr lang="zh-CN" altLang="en-US" sz="19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41045" y="2411730"/>
            <a:ext cx="3467100" cy="526415"/>
          </a:xfrm>
          <a:prstGeom prst="rect">
            <a:avLst/>
          </a:prstGeom>
          <a:ln>
            <a:solidFill>
              <a:srgbClr val="08315F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zh-CN" altLang="en-US" sz="2110" b="1" dirty="0">
                <a:solidFill>
                  <a:srgbClr val="0831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表面材料专家：松井股份</a:t>
            </a:r>
            <a:endParaRPr lang="zh-CN" altLang="en-US" sz="2110" b="1" dirty="0">
              <a:solidFill>
                <a:srgbClr val="0831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6112510" cy="254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27685" y="808355"/>
            <a:ext cx="7857490" cy="398780"/>
          </a:xfrm>
          <a:prstGeom prst="rect">
            <a:avLst/>
          </a:prstGeom>
          <a:noFill/>
          <a:effectLst>
            <a:outerShdw blurRad="63500" dist="381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✱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水 电 镀 污 染 严 重，关 停 不 断， 开 创 一 种 新 工 艺 迫 在 眉 睫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 descr="343435383036373b343533303738363bb4b4d2b5cfeec4bf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3175"/>
            <a:ext cx="741045" cy="7410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80855" y="3903980"/>
            <a:ext cx="2376170" cy="829945"/>
          </a:xfrm>
          <a:prstGeom prst="rect">
            <a:avLst/>
          </a:prstGeom>
          <a:ln>
            <a:solidFill>
              <a:srgbClr val="4851A8"/>
            </a:solidFill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汽车设计、模具开发</a:t>
            </a:r>
            <a:endParaRPr lang="zh-CN" altLang="en-US" sz="20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76095" y="627888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手捏手刹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上汽通用五菱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宝骏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15150" y="6278880"/>
            <a:ext cx="2835275" cy="337185"/>
          </a:xfrm>
          <a:prstGeom prst="rect">
            <a:avLst/>
          </a:prstGeom>
          <a:solidFill>
            <a:srgbClr val="00682F"/>
          </a:solidFill>
          <a:ln>
            <a:solidFill>
              <a:srgbClr val="00682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宝骏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510</a:t>
            </a:r>
            <a:endParaRPr kumimoji="1" lang="en-US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2392045"/>
            <a:ext cx="2666365" cy="3178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085" y="2748280"/>
            <a:ext cx="4584065" cy="2759075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605155" y="734060"/>
            <a:ext cx="611251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036" y="2311340"/>
            <a:ext cx="4198285" cy="31495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075" y="2435165"/>
            <a:ext cx="4406559" cy="3149551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612588" y="3400584"/>
            <a:ext cx="2116220" cy="7346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椭圆 10"/>
          <p:cNvSpPr/>
          <p:nvPr/>
        </p:nvSpPr>
        <p:spPr>
          <a:xfrm>
            <a:off x="8301276" y="3472021"/>
            <a:ext cx="2116220" cy="7346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文本框 13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7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上汽通用五菱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宝骏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54825" y="6280150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宝骏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E300</a:t>
            </a:r>
            <a:endParaRPr kumimoji="1" lang="en-US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611251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068830" y="628015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前大灯中间装饰板</a:t>
            </a:r>
            <a:endParaRPr kumimoji="1" lang="zh-CN" altLang="zh-CN" sz="1600" b="1" kern="1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 descr="333639373139373b343435303836373bb0b8c0fdb7d6cef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64690" y="6287135"/>
            <a:ext cx="2899410" cy="58356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透光车标（欧风蓝、极地白、班尼迪克黄）</a:t>
            </a:r>
            <a:endParaRPr lang="zh-CN" altLang="zh-CN" sz="1600" b="1" kern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21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740410" y="87630"/>
            <a:ext cx="6944995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上汽通用五菱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E200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96785" y="6287135"/>
            <a:ext cx="2835275" cy="58356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E200（欧风蓝、极地白、班尼迪克黄）</a:t>
            </a:r>
            <a:endParaRPr kumimoji="1" lang="zh-CN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3" name="圆角矩形 4"/>
          <p:cNvSpPr/>
          <p:nvPr/>
        </p:nvSpPr>
        <p:spPr>
          <a:xfrm>
            <a:off x="5852795" y="2242185"/>
            <a:ext cx="5795645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640" y="2422525"/>
            <a:ext cx="4282440" cy="3048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17652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333639373139373b343435303836373bb0b8c0fdb7d6cef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305" y="2242185"/>
            <a:ext cx="3818255" cy="34188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70380" y="6249035"/>
            <a:ext cx="2899410" cy="368300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8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字母面板</a:t>
            </a:r>
            <a:endParaRPr lang="zh-CN" altLang="en-US" sz="18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广汽新能源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-A29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17385" y="6280150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广汽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A29</a:t>
            </a:r>
            <a:endParaRPr kumimoji="1" lang="en-US" altLang="zh-CN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526669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39242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795" y="2600325"/>
            <a:ext cx="5164455" cy="2808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490" y="2331085"/>
            <a:ext cx="2576830" cy="33464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3525" y="2785745"/>
            <a:ext cx="3372485" cy="244729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6277610" y="2316480"/>
            <a:ext cx="4016375" cy="3411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68195" y="628015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WEY-P8充电桩壳体</a:t>
            </a:r>
            <a:endParaRPr lang="zh-CN" altLang="en-US" sz="18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长城汽车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-WEY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89420" y="628713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WEY-P8</a:t>
            </a:r>
            <a:endParaRPr kumimoji="1" lang="en-US" sz="1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39242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333639373139373b343435303836373bb0b8c0fdb7d6cef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3552388" y="3153569"/>
            <a:ext cx="2116220" cy="7346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005" y="2320973"/>
            <a:ext cx="1657482" cy="16126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47" y="2320338"/>
            <a:ext cx="1600559" cy="1612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69506" y="2319669"/>
            <a:ext cx="1615962" cy="16132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65" y="3933621"/>
            <a:ext cx="1678243" cy="16400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707" y="3933621"/>
            <a:ext cx="1579798" cy="16400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506" y="3933621"/>
            <a:ext cx="1636052" cy="16394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095" y="2321157"/>
            <a:ext cx="4246503" cy="327679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64690" y="6287135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广蔚合创车标</a:t>
            </a:r>
            <a:endParaRPr lang="zh-CN" altLang="zh-CN" sz="1600" b="1" kern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21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广汽蔚来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17030" y="628713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广蔚汽车</a:t>
            </a:r>
            <a:endParaRPr lang="zh-CN" sz="1600" b="1" kern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23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424053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333639373139373b343435303836373bb0b8c0fdb7d6cef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68195" y="628015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换挡面板装饰亮条</a:t>
            </a:r>
            <a:endParaRPr lang="zh-CN" altLang="en-US" sz="18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吉利汽车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-VX11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89420" y="628713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吉利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VX11</a:t>
            </a:r>
            <a:endParaRPr kumimoji="1" lang="en-US" altLang="zh-CN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39242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965" y="2331720"/>
            <a:ext cx="3014980" cy="3090545"/>
          </a:xfrm>
          <a:prstGeom prst="rect">
            <a:avLst/>
          </a:prstGeom>
        </p:spPr>
      </p:pic>
      <p:pic>
        <p:nvPicPr>
          <p:cNvPr id="7" name="Picture 17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2800350"/>
            <a:ext cx="4093210" cy="21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68195" y="628015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副仪表板出风口饰条</a:t>
            </a:r>
            <a:endParaRPr kumimoji="1" lang="zh-CN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吉利汽车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-VX11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89420" y="628713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吉利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VX11</a:t>
            </a:r>
            <a:endParaRPr kumimoji="1" lang="en-US" altLang="zh-CN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39242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15" y="2870835"/>
            <a:ext cx="4235450" cy="227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75" y="2247900"/>
            <a:ext cx="4683125" cy="34143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68195" y="6280150"/>
            <a:ext cx="2899410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副仪表板出风口面板装饰板</a:t>
            </a:r>
            <a:endParaRPr kumimoji="1" lang="zh-CN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比亚迪汽车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-EKEA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（海豹）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89420" y="6287135"/>
            <a:ext cx="2835275" cy="368300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zh-CN" sz="1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比亚迪</a:t>
            </a:r>
            <a:r>
              <a:rPr kumimoji="1" lang="en-US" altLang="zh-CN" sz="1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EKEA</a:t>
            </a:r>
            <a:r>
              <a:rPr kumimoji="1" lang="zh-CN" altLang="en-US" sz="1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（海豹）</a:t>
            </a:r>
            <a:endParaRPr kumimoji="1" lang="zh-CN" altLang="en-US" sz="1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39242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2819400"/>
            <a:ext cx="4229100" cy="2381250"/>
          </a:xfrm>
          <a:prstGeom prst="rect">
            <a:avLst/>
          </a:prstGeom>
        </p:spPr>
      </p:pic>
      <p:pic>
        <p:nvPicPr>
          <p:cNvPr id="6" name="图片 5" descr="1646190966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0" y="2926715"/>
            <a:ext cx="4332605" cy="24974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00332" y="1538445"/>
            <a:ext cx="2835299" cy="41529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产品图片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84596" y="1530409"/>
            <a:ext cx="2835299" cy="4152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sz="211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应用车型图片</a:t>
            </a:r>
            <a:endParaRPr kumimoji="1" lang="zh-CN" sz="211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36445" y="6287135"/>
            <a:ext cx="2899410" cy="368300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8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仪表板右装饰面板电镀条</a:t>
            </a:r>
            <a:endParaRPr lang="zh-CN" altLang="en-US" sz="18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740410" y="224282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668569" y="87864"/>
            <a:ext cx="10450722" cy="53403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量产案例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比亚迪汽车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-EKEA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（海豹）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89420" y="6287135"/>
            <a:ext cx="2835275" cy="337185"/>
          </a:xfrm>
          <a:prstGeom prst="rect">
            <a:avLst/>
          </a:prstGeom>
          <a:solidFill>
            <a:srgbClr val="00682F"/>
          </a:solidFill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比亚迪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EKEA</a:t>
            </a:r>
            <a:r>
              <a:rPr kumimoji="1" lang="zh-CN" altLang="en-US" sz="1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（海豹）</a:t>
            </a:r>
            <a:endParaRPr kumimoji="1" lang="zh-CN" altLang="en-US" sz="16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4"/>
          <p:cNvSpPr/>
          <p:nvPr/>
        </p:nvSpPr>
        <p:spPr>
          <a:xfrm>
            <a:off x="5852795" y="2247900"/>
            <a:ext cx="4959350" cy="3523615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05155" y="734060"/>
            <a:ext cx="5392420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333639373139373b343435303836373bb0b8c0fdb7d6cef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867410" cy="867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3615" y="808355"/>
            <a:ext cx="3139440" cy="39878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latin typeface="Impact" panose="020B0806030902050204" pitchFamily="34" charset="0"/>
              </a:rPr>
              <a:t>Mass production examples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15" y="2465070"/>
            <a:ext cx="4842510" cy="2854960"/>
          </a:xfrm>
          <a:prstGeom prst="rect">
            <a:avLst/>
          </a:prstGeom>
        </p:spPr>
      </p:pic>
      <p:pic>
        <p:nvPicPr>
          <p:cNvPr id="6" name="图片 5" descr="1646190867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0" y="2800985"/>
            <a:ext cx="4564380" cy="2406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未知 12"/>
          <p:cNvSpPr/>
          <p:nvPr>
            <p:custDataLst>
              <p:tags r:id="rId1"/>
            </p:custDataLst>
          </p:nvPr>
        </p:nvSpPr>
        <p:spPr>
          <a:xfrm>
            <a:off x="-2" y="-1"/>
            <a:ext cx="12858750" cy="7232650"/>
          </a:xfrm>
          <a:prstGeom prst="rect">
            <a:avLst/>
          </a:prstGeom>
          <a:gradFill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alpha val="5000"/>
                </a:srgbClr>
              </a:gs>
            </a:gsLst>
            <a:lin ang="5400000" scaled="0"/>
          </a:gradFill>
        </p:spPr>
      </p:sp>
      <p:sp>
        <p:nvSpPr>
          <p:cNvPr id="26" name="文本框 49"/>
          <p:cNvSpPr txBox="1">
            <a:spLocks noChangeArrowheads="1"/>
          </p:cNvSpPr>
          <p:nvPr/>
        </p:nvSpPr>
        <p:spPr bwMode="auto">
          <a:xfrm>
            <a:off x="705485" y="114935"/>
            <a:ext cx="4831715" cy="619125"/>
          </a:xfrm>
          <a:prstGeom prst="rect">
            <a:avLst/>
          </a:prstGeom>
          <a:noFill/>
          <a:ln>
            <a:noFill/>
          </a:ln>
          <a:effectLst>
            <a:outerShdw blurRad="101600" dist="762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699" tIns="63850" rIns="127699" bIns="638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母公司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松井股份概述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5032375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41045" y="795020"/>
            <a:ext cx="4845050" cy="337185"/>
          </a:xfrm>
          <a:prstGeom prst="rect">
            <a:avLst/>
          </a:prstGeom>
          <a:noFill/>
          <a:effectLst>
            <a:outerShdw blurRad="38100" dist="381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r>
              <a:rPr lang="zh-CN" altLang="en-US" sz="1600"/>
              <a:t>成</a:t>
            </a:r>
            <a:r>
              <a:rPr lang="en-US" altLang="zh-CN" sz="1600"/>
              <a:t> </a:t>
            </a:r>
            <a:r>
              <a:rPr lang="zh-CN" altLang="en-US" sz="1600"/>
              <a:t>为</a:t>
            </a:r>
            <a:r>
              <a:rPr lang="en-US" altLang="zh-CN" sz="1600"/>
              <a:t> </a:t>
            </a:r>
            <a:r>
              <a:rPr lang="zh-CN" altLang="en-US" sz="1600"/>
              <a:t>全</a:t>
            </a:r>
            <a:r>
              <a:rPr lang="en-US" altLang="zh-CN" sz="1600"/>
              <a:t> </a:t>
            </a:r>
            <a:r>
              <a:rPr lang="zh-CN" altLang="en-US" sz="1600"/>
              <a:t>球</a:t>
            </a:r>
            <a:r>
              <a:rPr lang="en-US" altLang="zh-CN" sz="1600"/>
              <a:t> </a:t>
            </a:r>
            <a:r>
              <a:rPr lang="zh-CN" altLang="en-US" sz="1600"/>
              <a:t>高</a:t>
            </a:r>
            <a:r>
              <a:rPr lang="en-US" altLang="zh-CN" sz="1600"/>
              <a:t> </a:t>
            </a:r>
            <a:r>
              <a:rPr lang="zh-CN" altLang="en-US" sz="1600"/>
              <a:t>端</a:t>
            </a:r>
            <a:r>
              <a:rPr lang="en-US" altLang="zh-CN" sz="1600"/>
              <a:t> </a:t>
            </a:r>
            <a:r>
              <a:rPr lang="zh-CN" altLang="en-US" sz="1600"/>
              <a:t>消</a:t>
            </a:r>
            <a:r>
              <a:rPr lang="en-US" altLang="zh-CN" sz="1600"/>
              <a:t> </a:t>
            </a:r>
            <a:r>
              <a:rPr lang="zh-CN" altLang="en-US" sz="1600"/>
              <a:t>费</a:t>
            </a:r>
            <a:r>
              <a:rPr lang="en-US" altLang="zh-CN" sz="1600"/>
              <a:t> </a:t>
            </a:r>
            <a:r>
              <a:rPr lang="zh-CN" altLang="en-US" sz="1600"/>
              <a:t>品</a:t>
            </a:r>
            <a:r>
              <a:rPr lang="en-US" altLang="zh-CN" sz="1600"/>
              <a:t> </a:t>
            </a:r>
            <a:r>
              <a:rPr lang="zh-CN" altLang="en-US" sz="1600"/>
              <a:t>涂</a:t>
            </a:r>
            <a:r>
              <a:rPr lang="en-US" altLang="zh-CN" sz="1600"/>
              <a:t> </a:t>
            </a:r>
            <a:r>
              <a:rPr lang="zh-CN" altLang="en-US" sz="1600"/>
              <a:t>料</a:t>
            </a:r>
            <a:r>
              <a:rPr lang="en-US" altLang="zh-CN" sz="1600"/>
              <a:t> </a:t>
            </a:r>
            <a:r>
              <a:rPr lang="zh-CN" altLang="en-US" sz="1600"/>
              <a:t>领</a:t>
            </a:r>
            <a:r>
              <a:rPr lang="en-US" altLang="zh-CN" sz="1600"/>
              <a:t> </a:t>
            </a:r>
            <a:r>
              <a:rPr lang="zh-CN" altLang="en-US" sz="1600"/>
              <a:t>域</a:t>
            </a:r>
            <a:r>
              <a:rPr lang="en-US" altLang="zh-CN" sz="1600"/>
              <a:t> </a:t>
            </a:r>
            <a:r>
              <a:rPr lang="zh-CN" altLang="en-US" sz="1600"/>
              <a:t>的</a:t>
            </a:r>
            <a:r>
              <a:rPr lang="en-US" altLang="zh-CN" sz="1600"/>
              <a:t> </a:t>
            </a:r>
            <a:r>
              <a:rPr lang="zh-CN" altLang="en-US" sz="1600"/>
              <a:t>领</a:t>
            </a:r>
            <a:r>
              <a:rPr lang="en-US" altLang="zh-CN" sz="1600"/>
              <a:t> </a:t>
            </a:r>
            <a:r>
              <a:rPr lang="zh-CN" altLang="en-US" sz="1600"/>
              <a:t>导</a:t>
            </a:r>
            <a:r>
              <a:rPr lang="en-US" altLang="zh-CN" sz="1600"/>
              <a:t> </a:t>
            </a:r>
            <a:r>
              <a:rPr lang="zh-CN" altLang="en-US" sz="1600"/>
              <a:t>者</a:t>
            </a:r>
            <a:endParaRPr lang="zh-CN" altLang="en-US" sz="1600"/>
          </a:p>
        </p:txBody>
      </p:sp>
      <p:pic>
        <p:nvPicPr>
          <p:cNvPr id="6" name="图片 5" descr="松井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168" y="1456055"/>
            <a:ext cx="9416415" cy="3594735"/>
          </a:xfrm>
          <a:prstGeom prst="rect">
            <a:avLst/>
          </a:prstGeom>
          <a:effectLst/>
        </p:spPr>
      </p:pic>
      <p:sp>
        <p:nvSpPr>
          <p:cNvPr id="10" name="文本框 9"/>
          <p:cNvSpPr txBox="1"/>
          <p:nvPr/>
        </p:nvSpPr>
        <p:spPr>
          <a:xfrm>
            <a:off x="1605280" y="5200650"/>
            <a:ext cx="9648000" cy="175323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1800" kern="17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sz="1800" kern="170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1800" kern="170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松井新材料有限公司总部座落在湖南长沙宁乡（国家级）高新园区，属国家高新技术企业，科技部技术创新基金重点扶持企业。2020年6月，公司成功IPO，是上海科创板第一家以先进新型功能涂层材料为主业的上市企业。公司自成立以来，一直致力于世界最前沿高端消费品涂料领域的研究，现已成为全球最具影响力的消费电子涂料品牌企业之一。</a:t>
            </a:r>
            <a:endParaRPr lang="zh-CN" altLang="en-US" sz="1800" kern="1700" dirty="0">
              <a:solidFill>
                <a:srgbClr val="0070C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 descr="343435383036313b343532343035343bbacfd7f7b5a5ceb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33755" cy="8337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92671" y="231949"/>
            <a:ext cx="128580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/>
          <p:nvPr/>
        </p:nvGraphicFramePr>
        <p:xfrm>
          <a:off x="161339" y="219007"/>
          <a:ext cx="6090160" cy="6949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915"/>
                <a:gridCol w="1492540"/>
                <a:gridCol w="2546975"/>
                <a:gridCol w="1244730"/>
              </a:tblGrid>
              <a:tr h="349231"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 dirty="0">
                          <a:solidFill>
                            <a:srgbClr val="4851A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一、汽车内饰</a:t>
                      </a:r>
                      <a:r>
                        <a:rPr lang="zh-CN" altLang="en-US" sz="2000" b="1" dirty="0">
                          <a:solidFill>
                            <a:srgbClr val="4851A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部分</a:t>
                      </a:r>
                      <a:r>
                        <a:rPr lang="zh-CN" sz="2000" b="1" dirty="0">
                          <a:solidFill>
                            <a:srgbClr val="4851A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性能测试</a:t>
                      </a:r>
                      <a:endParaRPr lang="zh-CN" altLang="en-US" sz="2000" b="1" dirty="0">
                        <a:solidFill>
                          <a:srgbClr val="4851A8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718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检测项目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检测标准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结论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附着力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9286-1998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耐酸性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9274-1988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耐碱性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9274-1988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耐液性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9274-1988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耐湿性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1740-2007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1766-2008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2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耐水性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1733-1993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耐侯性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1865-2009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1766-2008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硬度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6739-2006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耐固性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BT/SGMWJ 06120-2015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耐防晒霜和杀虫剂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SGMW14445-2016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SGMW14698-2016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耐刮擦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SGMW14698-2016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漆膜回粘性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1762-1980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耐冲击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1732-1993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锯片研磨黏附试验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依据客户要求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耐腐蚀性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依据客户要求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耐高温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依据客户要求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温度循环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GB/TSGMWJ 0652-2013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47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温度聚变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GB/TSGMWJ 0652-2013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19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耐指纹性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依据客户要求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漆膜厚度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依据客户要求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数值见报告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/>
        </p:nvGraphicFramePr>
        <p:xfrm>
          <a:off x="6260949" y="664012"/>
          <a:ext cx="6427013" cy="288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943"/>
                <a:gridCol w="2009069"/>
                <a:gridCol w="1910625"/>
                <a:gridCol w="1412376"/>
              </a:tblGrid>
              <a:tr h="50421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检测项目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检测标准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结论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170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汽车内饰装饰件法律法规、顾客特殊要求</a:t>
                      </a:r>
                      <a:endParaRPr lang="zh-CN" altLang="en-US" sz="13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禁用物质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BT/SGMWJ 0849-2015</a:t>
                      </a:r>
                      <a:endParaRPr lang="en-US" altLang="en-US" sz="13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3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048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气味性</a:t>
                      </a:r>
                      <a:endParaRPr lang="zh-CN" altLang="en-US" sz="13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TS-INT-001-2017</a:t>
                      </a:r>
                      <a:endParaRPr lang="en-US" altLang="en-US" sz="13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3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87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3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阻燃性</a:t>
                      </a:r>
                      <a:endParaRPr lang="zh-CN" altLang="en-US" sz="13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 8410-2006</a:t>
                      </a:r>
                      <a:endParaRPr lang="en-US" altLang="en-US" sz="13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Pass</a:t>
                      </a:r>
                      <a:endParaRPr lang="en-US" altLang="en-US" sz="13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D:\My documents\work\PVD项目\006公司注册\公司logo\公司logo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438" y="6402546"/>
            <a:ext cx="782988" cy="7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27305" y="303957"/>
            <a:ext cx="128580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表格 4"/>
          <p:cNvGraphicFramePr/>
          <p:nvPr/>
        </p:nvGraphicFramePr>
        <p:xfrm>
          <a:off x="41910" y="157480"/>
          <a:ext cx="12219940" cy="6986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15"/>
                <a:gridCol w="3233420"/>
                <a:gridCol w="5516245"/>
                <a:gridCol w="1724660"/>
              </a:tblGrid>
              <a:tr h="401320"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 dirty="0">
                          <a:solidFill>
                            <a:srgbClr val="4851A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二、汽车外饰</a:t>
                      </a:r>
                      <a:r>
                        <a:rPr lang="zh-CN" altLang="en-US" sz="2000" b="1" dirty="0">
                          <a:solidFill>
                            <a:srgbClr val="4851A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部分</a:t>
                      </a:r>
                      <a:r>
                        <a:rPr lang="zh-CN" sz="2000" b="1" dirty="0">
                          <a:solidFill>
                            <a:srgbClr val="4851A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性能测试</a:t>
                      </a:r>
                      <a:endParaRPr lang="en-US" altLang="en-US" sz="2000" b="1" dirty="0">
                        <a:solidFill>
                          <a:srgbClr val="4851A8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检测项目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检测标准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结论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碎石冲击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SAE J400-2002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光老化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32088-2015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冷热循环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2423.1-2008  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GB/T 2423.2-2008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耐低温冲击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1732-1993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耐腐蚀性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10125-2012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耐湿热性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1740-2007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耐水性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1733-93甲法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热老化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7141-2008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2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热循环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12600-2005附录A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镀层厚度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GB/T12600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镀层结合强度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GB/T12600 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附着力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9286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耐高温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GBT 2423.2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耐酸性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13492  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、  </a:t>
                      </a: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 9274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耐碱性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13492  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、</a:t>
                      </a: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 GB 9274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耐汽油性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13492  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、 </a:t>
                      </a: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 9274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耐机油性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13492  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、  </a:t>
                      </a: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 9274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18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耐清洗剂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GB/T 9274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Pass</a:t>
                      </a:r>
                      <a:endPara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13394" marR="13394" marT="13394" marB="482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/>
        </p:nvSpPr>
        <p:spPr>
          <a:xfrm>
            <a:off x="354" y="2125215"/>
            <a:ext cx="5073982" cy="1822602"/>
          </a:xfrm>
          <a:custGeom>
            <a:avLst/>
            <a:gdLst>
              <a:gd name="connsiteX0" fmla="*/ 0 w 8993188"/>
              <a:gd name="connsiteY0" fmla="*/ 0 h 1728192"/>
              <a:gd name="connsiteX1" fmla="*/ 8993188 w 8993188"/>
              <a:gd name="connsiteY1" fmla="*/ 0 h 1728192"/>
              <a:gd name="connsiteX2" fmla="*/ 8993188 w 8993188"/>
              <a:gd name="connsiteY2" fmla="*/ 1728192 h 1728192"/>
              <a:gd name="connsiteX3" fmla="*/ 0 w 8993188"/>
              <a:gd name="connsiteY3" fmla="*/ 1728192 h 1728192"/>
              <a:gd name="connsiteX4" fmla="*/ 0 w 8993188"/>
              <a:gd name="connsiteY4" fmla="*/ 0 h 1728192"/>
              <a:gd name="connsiteX0-1" fmla="*/ 0 w 8993188"/>
              <a:gd name="connsiteY0-2" fmla="*/ 0 h 1728192"/>
              <a:gd name="connsiteX1-3" fmla="*/ 8993188 w 8993188"/>
              <a:gd name="connsiteY1-4" fmla="*/ 0 h 1728192"/>
              <a:gd name="connsiteX2-5" fmla="*/ 8985504 w 8993188"/>
              <a:gd name="connsiteY2-6" fmla="*/ 643721 h 1728192"/>
              <a:gd name="connsiteX3-7" fmla="*/ 8993188 w 8993188"/>
              <a:gd name="connsiteY3-8" fmla="*/ 1728192 h 1728192"/>
              <a:gd name="connsiteX4-9" fmla="*/ 0 w 8993188"/>
              <a:gd name="connsiteY4-10" fmla="*/ 1728192 h 1728192"/>
              <a:gd name="connsiteX5" fmla="*/ 0 w 8993188"/>
              <a:gd name="connsiteY5" fmla="*/ 0 h 1728192"/>
              <a:gd name="connsiteX0-11" fmla="*/ 0 w 8993188"/>
              <a:gd name="connsiteY0-12" fmla="*/ 0 h 1728192"/>
              <a:gd name="connsiteX1-13" fmla="*/ 8993188 w 8993188"/>
              <a:gd name="connsiteY1-14" fmla="*/ 0 h 1728192"/>
              <a:gd name="connsiteX2-15" fmla="*/ 8461248 w 8993188"/>
              <a:gd name="connsiteY2-16" fmla="*/ 1265513 h 1728192"/>
              <a:gd name="connsiteX3-17" fmla="*/ 8993188 w 8993188"/>
              <a:gd name="connsiteY3-18" fmla="*/ 1728192 h 1728192"/>
              <a:gd name="connsiteX4-19" fmla="*/ 0 w 8993188"/>
              <a:gd name="connsiteY4-20" fmla="*/ 1728192 h 1728192"/>
              <a:gd name="connsiteX5-21" fmla="*/ 0 w 8993188"/>
              <a:gd name="connsiteY5-22" fmla="*/ 0 h 1728192"/>
              <a:gd name="connsiteX0-23" fmla="*/ 0 w 8993188"/>
              <a:gd name="connsiteY0-24" fmla="*/ 0 h 1728192"/>
              <a:gd name="connsiteX1-25" fmla="*/ 8993188 w 8993188"/>
              <a:gd name="connsiteY1-26" fmla="*/ 0 h 1728192"/>
              <a:gd name="connsiteX2-27" fmla="*/ 8461248 w 8993188"/>
              <a:gd name="connsiteY2-28" fmla="*/ 1265513 h 1728192"/>
              <a:gd name="connsiteX3-29" fmla="*/ 8993188 w 8993188"/>
              <a:gd name="connsiteY3-30" fmla="*/ 1728192 h 1728192"/>
              <a:gd name="connsiteX4-31" fmla="*/ 0 w 8993188"/>
              <a:gd name="connsiteY4-32" fmla="*/ 1728192 h 1728192"/>
              <a:gd name="connsiteX5-33" fmla="*/ 0 w 8993188"/>
              <a:gd name="connsiteY5-34" fmla="*/ 0 h 1728192"/>
              <a:gd name="connsiteX0-35" fmla="*/ 0 w 8993188"/>
              <a:gd name="connsiteY0-36" fmla="*/ 0 h 1728192"/>
              <a:gd name="connsiteX1-37" fmla="*/ 8993188 w 8993188"/>
              <a:gd name="connsiteY1-38" fmla="*/ 0 h 1728192"/>
              <a:gd name="connsiteX2-39" fmla="*/ 8461248 w 8993188"/>
              <a:gd name="connsiteY2-40" fmla="*/ 1265513 h 1728192"/>
              <a:gd name="connsiteX3-41" fmla="*/ 8993188 w 8993188"/>
              <a:gd name="connsiteY3-42" fmla="*/ 1728192 h 1728192"/>
              <a:gd name="connsiteX4-43" fmla="*/ 0 w 8993188"/>
              <a:gd name="connsiteY4-44" fmla="*/ 1728192 h 1728192"/>
              <a:gd name="connsiteX5-45" fmla="*/ 0 w 8993188"/>
              <a:gd name="connsiteY5-46" fmla="*/ 0 h 1728192"/>
              <a:gd name="connsiteX0-47" fmla="*/ 0 w 8993188"/>
              <a:gd name="connsiteY0-48" fmla="*/ 0 h 1728192"/>
              <a:gd name="connsiteX1-49" fmla="*/ 8993188 w 8993188"/>
              <a:gd name="connsiteY1-50" fmla="*/ 0 h 1728192"/>
              <a:gd name="connsiteX2-51" fmla="*/ 8461248 w 8993188"/>
              <a:gd name="connsiteY2-52" fmla="*/ 1265513 h 1728192"/>
              <a:gd name="connsiteX3-53" fmla="*/ 8993188 w 8993188"/>
              <a:gd name="connsiteY3-54" fmla="*/ 1728192 h 1728192"/>
              <a:gd name="connsiteX4-55" fmla="*/ 0 w 8993188"/>
              <a:gd name="connsiteY4-56" fmla="*/ 1728192 h 1728192"/>
              <a:gd name="connsiteX5-57" fmla="*/ 0 w 8993188"/>
              <a:gd name="connsiteY5-58" fmla="*/ 0 h 1728192"/>
              <a:gd name="connsiteX0-59" fmla="*/ 0 w 8993188"/>
              <a:gd name="connsiteY0-60" fmla="*/ 0 h 1728192"/>
              <a:gd name="connsiteX1-61" fmla="*/ 8993188 w 8993188"/>
              <a:gd name="connsiteY1-62" fmla="*/ 0 h 1728192"/>
              <a:gd name="connsiteX2-63" fmla="*/ 8461248 w 8993188"/>
              <a:gd name="connsiteY2-64" fmla="*/ 1265513 h 1728192"/>
              <a:gd name="connsiteX3-65" fmla="*/ 8993188 w 8993188"/>
              <a:gd name="connsiteY3-66" fmla="*/ 1728192 h 1728192"/>
              <a:gd name="connsiteX4-67" fmla="*/ 0 w 8993188"/>
              <a:gd name="connsiteY4-68" fmla="*/ 1728192 h 1728192"/>
              <a:gd name="connsiteX5-69" fmla="*/ 0 w 8993188"/>
              <a:gd name="connsiteY5-70" fmla="*/ 0 h 1728192"/>
              <a:gd name="connsiteX0-71" fmla="*/ 0 w 8993188"/>
              <a:gd name="connsiteY0-72" fmla="*/ 0 h 1728192"/>
              <a:gd name="connsiteX1-73" fmla="*/ 8993188 w 8993188"/>
              <a:gd name="connsiteY1-74" fmla="*/ 0 h 1728192"/>
              <a:gd name="connsiteX2-75" fmla="*/ 8461248 w 8993188"/>
              <a:gd name="connsiteY2-76" fmla="*/ 1265513 h 1728192"/>
              <a:gd name="connsiteX3-77" fmla="*/ 8993188 w 8993188"/>
              <a:gd name="connsiteY3-78" fmla="*/ 1728192 h 1728192"/>
              <a:gd name="connsiteX4-79" fmla="*/ 0 w 8993188"/>
              <a:gd name="connsiteY4-80" fmla="*/ 1728192 h 1728192"/>
              <a:gd name="connsiteX5-81" fmla="*/ 0 w 8993188"/>
              <a:gd name="connsiteY5-82" fmla="*/ 0 h 1728192"/>
            </a:gdLst>
            <a:ahLst/>
            <a:cxnLst>
              <a:cxn ang="0">
                <a:pos x="connsiteX0-71" y="connsiteY0-72"/>
              </a:cxn>
              <a:cxn ang="0">
                <a:pos x="connsiteX1-73" y="connsiteY1-74"/>
              </a:cxn>
              <a:cxn ang="0">
                <a:pos x="connsiteX2-75" y="connsiteY2-76"/>
              </a:cxn>
              <a:cxn ang="0">
                <a:pos x="connsiteX3-77" y="connsiteY3-78"/>
              </a:cxn>
              <a:cxn ang="0">
                <a:pos x="connsiteX4-79" y="connsiteY4-80"/>
              </a:cxn>
              <a:cxn ang="0">
                <a:pos x="connsiteX5-81" y="connsiteY5-82"/>
              </a:cxn>
            </a:cxnLst>
            <a:rect l="l" t="t" r="r" b="b"/>
            <a:pathLst>
              <a:path w="8993188" h="1728192">
                <a:moveTo>
                  <a:pt x="0" y="0"/>
                </a:moveTo>
                <a:lnTo>
                  <a:pt x="8993188" y="0"/>
                </a:lnTo>
                <a:cubicBezTo>
                  <a:pt x="8990627" y="214574"/>
                  <a:pt x="8439425" y="892443"/>
                  <a:pt x="8461248" y="1265513"/>
                </a:cubicBezTo>
                <a:cubicBezTo>
                  <a:pt x="8439425" y="1261243"/>
                  <a:pt x="8441987" y="1647118"/>
                  <a:pt x="8993188" y="1728192"/>
                </a:cubicBez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318896" y="3947818"/>
            <a:ext cx="7552331" cy="200100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02479" y="2561219"/>
            <a:ext cx="2089785" cy="73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2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5</a:t>
            </a:r>
            <a:endParaRPr lang="zh-CN" altLang="en-US" sz="422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80923" y="2236578"/>
            <a:ext cx="4470400" cy="1389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4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拓展方向</a:t>
            </a:r>
            <a:endParaRPr lang="zh-CN" altLang="en-US" sz="84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886023" y="808672"/>
            <a:ext cx="1875790" cy="36830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Impact" panose="020B0806030902050204" pitchFamily="34" charset="0"/>
              </a:rPr>
              <a:t>Development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altLang="zh-CN" sz="1800">
                <a:solidFill>
                  <a:schemeClr val="tx1"/>
                </a:solidFill>
                <a:latin typeface="Impact" panose="020B0806030902050204" pitchFamily="34" charset="0"/>
              </a:rPr>
              <a:t>Plan</a:t>
            </a:r>
            <a:endParaRPr lang="en-US" altLang="zh-CN" sz="18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5164" y="125061"/>
            <a:ext cx="1808480" cy="583565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拓展方向</a:t>
            </a:r>
            <a:endParaRPr lang="zh-CN" altLang="en-US" sz="3375" b="1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íṡļiḓê"/>
          <p:cNvSpPr/>
          <p:nvPr/>
        </p:nvSpPr>
        <p:spPr>
          <a:xfrm>
            <a:off x="93045" y="159996"/>
            <a:ext cx="616937" cy="616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26780" tIns="26780" rIns="26780" bIns="26780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10"/>
          </a:p>
        </p:txBody>
      </p:sp>
      <p:sp>
        <p:nvSpPr>
          <p:cNvPr id="44" name="Freeform 21"/>
          <p:cNvSpPr>
            <a:spLocks noEditPoints="1"/>
          </p:cNvSpPr>
          <p:nvPr/>
        </p:nvSpPr>
        <p:spPr bwMode="auto">
          <a:xfrm>
            <a:off x="2971826" y="3859806"/>
            <a:ext cx="273965" cy="271161"/>
          </a:xfrm>
          <a:custGeom>
            <a:avLst/>
            <a:gdLst>
              <a:gd name="T0" fmla="*/ 747 w 804"/>
              <a:gd name="T1" fmla="*/ 427 h 799"/>
              <a:gd name="T2" fmla="*/ 460 w 804"/>
              <a:gd name="T3" fmla="*/ 427 h 799"/>
              <a:gd name="T4" fmla="*/ 418 w 804"/>
              <a:gd name="T5" fmla="*/ 470 h 799"/>
              <a:gd name="T6" fmla="*/ 418 w 804"/>
              <a:gd name="T7" fmla="*/ 756 h 799"/>
              <a:gd name="T8" fmla="*/ 460 w 804"/>
              <a:gd name="T9" fmla="*/ 799 h 799"/>
              <a:gd name="T10" fmla="*/ 747 w 804"/>
              <a:gd name="T11" fmla="*/ 799 h 799"/>
              <a:gd name="T12" fmla="*/ 789 w 804"/>
              <a:gd name="T13" fmla="*/ 756 h 799"/>
              <a:gd name="T14" fmla="*/ 789 w 804"/>
              <a:gd name="T15" fmla="*/ 470 h 799"/>
              <a:gd name="T16" fmla="*/ 747 w 804"/>
              <a:gd name="T17" fmla="*/ 427 h 799"/>
              <a:gd name="T18" fmla="*/ 747 w 804"/>
              <a:gd name="T19" fmla="*/ 756 h 799"/>
              <a:gd name="T20" fmla="*/ 460 w 804"/>
              <a:gd name="T21" fmla="*/ 756 h 799"/>
              <a:gd name="T22" fmla="*/ 460 w 804"/>
              <a:gd name="T23" fmla="*/ 470 h 799"/>
              <a:gd name="T24" fmla="*/ 747 w 804"/>
              <a:gd name="T25" fmla="*/ 470 h 799"/>
              <a:gd name="T26" fmla="*/ 747 w 804"/>
              <a:gd name="T27" fmla="*/ 756 h 799"/>
              <a:gd name="T28" fmla="*/ 329 w 804"/>
              <a:gd name="T29" fmla="*/ 427 h 799"/>
              <a:gd name="T30" fmla="*/ 42 w 804"/>
              <a:gd name="T31" fmla="*/ 427 h 799"/>
              <a:gd name="T32" fmla="*/ 0 w 804"/>
              <a:gd name="T33" fmla="*/ 470 h 799"/>
              <a:gd name="T34" fmla="*/ 0 w 804"/>
              <a:gd name="T35" fmla="*/ 756 h 799"/>
              <a:gd name="T36" fmla="*/ 42 w 804"/>
              <a:gd name="T37" fmla="*/ 799 h 799"/>
              <a:gd name="T38" fmla="*/ 329 w 804"/>
              <a:gd name="T39" fmla="*/ 799 h 799"/>
              <a:gd name="T40" fmla="*/ 371 w 804"/>
              <a:gd name="T41" fmla="*/ 756 h 799"/>
              <a:gd name="T42" fmla="*/ 371 w 804"/>
              <a:gd name="T43" fmla="*/ 470 h 799"/>
              <a:gd name="T44" fmla="*/ 329 w 804"/>
              <a:gd name="T45" fmla="*/ 427 h 799"/>
              <a:gd name="T46" fmla="*/ 329 w 804"/>
              <a:gd name="T47" fmla="*/ 756 h 799"/>
              <a:gd name="T48" fmla="*/ 42 w 804"/>
              <a:gd name="T49" fmla="*/ 756 h 799"/>
              <a:gd name="T50" fmla="*/ 42 w 804"/>
              <a:gd name="T51" fmla="*/ 470 h 799"/>
              <a:gd name="T52" fmla="*/ 329 w 804"/>
              <a:gd name="T53" fmla="*/ 470 h 799"/>
              <a:gd name="T54" fmla="*/ 329 w 804"/>
              <a:gd name="T55" fmla="*/ 756 h 799"/>
              <a:gd name="T56" fmla="*/ 789 w 804"/>
              <a:gd name="T57" fmla="*/ 178 h 799"/>
              <a:gd name="T58" fmla="*/ 634 w 804"/>
              <a:gd name="T59" fmla="*/ 14 h 799"/>
              <a:gd name="T60" fmla="*/ 583 w 804"/>
              <a:gd name="T61" fmla="*/ 14 h 799"/>
              <a:gd name="T62" fmla="*/ 418 w 804"/>
              <a:gd name="T63" fmla="*/ 164 h 799"/>
              <a:gd name="T64" fmla="*/ 418 w 804"/>
              <a:gd name="T65" fmla="*/ 216 h 799"/>
              <a:gd name="T66" fmla="*/ 573 w 804"/>
              <a:gd name="T67" fmla="*/ 380 h 799"/>
              <a:gd name="T68" fmla="*/ 625 w 804"/>
              <a:gd name="T69" fmla="*/ 380 h 799"/>
              <a:gd name="T70" fmla="*/ 789 w 804"/>
              <a:gd name="T71" fmla="*/ 225 h 799"/>
              <a:gd name="T72" fmla="*/ 789 w 804"/>
              <a:gd name="T73" fmla="*/ 178 h 799"/>
              <a:gd name="T74" fmla="*/ 601 w 804"/>
              <a:gd name="T75" fmla="*/ 348 h 799"/>
              <a:gd name="T76" fmla="*/ 451 w 804"/>
              <a:gd name="T77" fmla="*/ 193 h 799"/>
              <a:gd name="T78" fmla="*/ 606 w 804"/>
              <a:gd name="T79" fmla="*/ 47 h 799"/>
              <a:gd name="T80" fmla="*/ 757 w 804"/>
              <a:gd name="T81" fmla="*/ 207 h 799"/>
              <a:gd name="T82" fmla="*/ 601 w 804"/>
              <a:gd name="T83" fmla="*/ 348 h 799"/>
              <a:gd name="T84" fmla="*/ 329 w 804"/>
              <a:gd name="T85" fmla="*/ 9 h 799"/>
              <a:gd name="T86" fmla="*/ 42 w 804"/>
              <a:gd name="T87" fmla="*/ 9 h 799"/>
              <a:gd name="T88" fmla="*/ 0 w 804"/>
              <a:gd name="T89" fmla="*/ 56 h 799"/>
              <a:gd name="T90" fmla="*/ 0 w 804"/>
              <a:gd name="T91" fmla="*/ 343 h 799"/>
              <a:gd name="T92" fmla="*/ 42 w 804"/>
              <a:gd name="T93" fmla="*/ 385 h 799"/>
              <a:gd name="T94" fmla="*/ 329 w 804"/>
              <a:gd name="T95" fmla="*/ 385 h 799"/>
              <a:gd name="T96" fmla="*/ 371 w 804"/>
              <a:gd name="T97" fmla="*/ 343 h 799"/>
              <a:gd name="T98" fmla="*/ 371 w 804"/>
              <a:gd name="T99" fmla="*/ 56 h 799"/>
              <a:gd name="T100" fmla="*/ 329 w 804"/>
              <a:gd name="T101" fmla="*/ 9 h 799"/>
              <a:gd name="T102" fmla="*/ 329 w 804"/>
              <a:gd name="T103" fmla="*/ 338 h 799"/>
              <a:gd name="T104" fmla="*/ 42 w 804"/>
              <a:gd name="T105" fmla="*/ 338 h 799"/>
              <a:gd name="T106" fmla="*/ 42 w 804"/>
              <a:gd name="T107" fmla="*/ 56 h 799"/>
              <a:gd name="T108" fmla="*/ 329 w 804"/>
              <a:gd name="T109" fmla="*/ 56 h 799"/>
              <a:gd name="T110" fmla="*/ 329 w 804"/>
              <a:gd name="T111" fmla="*/ 338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04" h="799">
                <a:moveTo>
                  <a:pt x="747" y="427"/>
                </a:moveTo>
                <a:cubicBezTo>
                  <a:pt x="460" y="427"/>
                  <a:pt x="460" y="427"/>
                  <a:pt x="460" y="427"/>
                </a:cubicBezTo>
                <a:cubicBezTo>
                  <a:pt x="437" y="427"/>
                  <a:pt x="418" y="446"/>
                  <a:pt x="418" y="470"/>
                </a:cubicBezTo>
                <a:cubicBezTo>
                  <a:pt x="418" y="756"/>
                  <a:pt x="418" y="756"/>
                  <a:pt x="418" y="756"/>
                </a:cubicBezTo>
                <a:cubicBezTo>
                  <a:pt x="418" y="780"/>
                  <a:pt x="437" y="799"/>
                  <a:pt x="460" y="799"/>
                </a:cubicBezTo>
                <a:cubicBezTo>
                  <a:pt x="747" y="799"/>
                  <a:pt x="747" y="799"/>
                  <a:pt x="747" y="799"/>
                </a:cubicBezTo>
                <a:cubicBezTo>
                  <a:pt x="771" y="799"/>
                  <a:pt x="789" y="780"/>
                  <a:pt x="789" y="756"/>
                </a:cubicBezTo>
                <a:cubicBezTo>
                  <a:pt x="789" y="470"/>
                  <a:pt x="789" y="470"/>
                  <a:pt x="789" y="470"/>
                </a:cubicBezTo>
                <a:cubicBezTo>
                  <a:pt x="789" y="446"/>
                  <a:pt x="771" y="427"/>
                  <a:pt x="747" y="427"/>
                </a:cubicBezTo>
                <a:close/>
                <a:moveTo>
                  <a:pt x="747" y="756"/>
                </a:moveTo>
                <a:cubicBezTo>
                  <a:pt x="460" y="756"/>
                  <a:pt x="460" y="756"/>
                  <a:pt x="460" y="756"/>
                </a:cubicBezTo>
                <a:cubicBezTo>
                  <a:pt x="460" y="470"/>
                  <a:pt x="460" y="470"/>
                  <a:pt x="460" y="470"/>
                </a:cubicBezTo>
                <a:cubicBezTo>
                  <a:pt x="747" y="470"/>
                  <a:pt x="747" y="470"/>
                  <a:pt x="747" y="470"/>
                </a:cubicBezTo>
                <a:cubicBezTo>
                  <a:pt x="747" y="756"/>
                  <a:pt x="747" y="756"/>
                  <a:pt x="747" y="756"/>
                </a:cubicBezTo>
                <a:close/>
                <a:moveTo>
                  <a:pt x="329" y="427"/>
                </a:moveTo>
                <a:cubicBezTo>
                  <a:pt x="42" y="427"/>
                  <a:pt x="42" y="427"/>
                  <a:pt x="42" y="427"/>
                </a:cubicBezTo>
                <a:cubicBezTo>
                  <a:pt x="19" y="427"/>
                  <a:pt x="0" y="446"/>
                  <a:pt x="0" y="470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780"/>
                  <a:pt x="19" y="799"/>
                  <a:pt x="42" y="799"/>
                </a:cubicBezTo>
                <a:cubicBezTo>
                  <a:pt x="329" y="799"/>
                  <a:pt x="329" y="799"/>
                  <a:pt x="329" y="799"/>
                </a:cubicBezTo>
                <a:cubicBezTo>
                  <a:pt x="352" y="799"/>
                  <a:pt x="371" y="780"/>
                  <a:pt x="371" y="756"/>
                </a:cubicBezTo>
                <a:cubicBezTo>
                  <a:pt x="371" y="470"/>
                  <a:pt x="371" y="470"/>
                  <a:pt x="371" y="470"/>
                </a:cubicBezTo>
                <a:cubicBezTo>
                  <a:pt x="371" y="446"/>
                  <a:pt x="352" y="427"/>
                  <a:pt x="329" y="427"/>
                </a:cubicBezTo>
                <a:close/>
                <a:moveTo>
                  <a:pt x="329" y="756"/>
                </a:moveTo>
                <a:cubicBezTo>
                  <a:pt x="42" y="756"/>
                  <a:pt x="42" y="756"/>
                  <a:pt x="42" y="756"/>
                </a:cubicBezTo>
                <a:cubicBezTo>
                  <a:pt x="42" y="470"/>
                  <a:pt x="42" y="470"/>
                  <a:pt x="42" y="470"/>
                </a:cubicBezTo>
                <a:cubicBezTo>
                  <a:pt x="329" y="470"/>
                  <a:pt x="329" y="470"/>
                  <a:pt x="329" y="470"/>
                </a:cubicBezTo>
                <a:lnTo>
                  <a:pt x="329" y="756"/>
                </a:lnTo>
                <a:close/>
                <a:moveTo>
                  <a:pt x="789" y="178"/>
                </a:moveTo>
                <a:cubicBezTo>
                  <a:pt x="634" y="14"/>
                  <a:pt x="634" y="14"/>
                  <a:pt x="634" y="14"/>
                </a:cubicBezTo>
                <a:cubicBezTo>
                  <a:pt x="620" y="0"/>
                  <a:pt x="597" y="0"/>
                  <a:pt x="583" y="14"/>
                </a:cubicBezTo>
                <a:cubicBezTo>
                  <a:pt x="418" y="164"/>
                  <a:pt x="418" y="164"/>
                  <a:pt x="418" y="164"/>
                </a:cubicBezTo>
                <a:cubicBezTo>
                  <a:pt x="404" y="178"/>
                  <a:pt x="404" y="202"/>
                  <a:pt x="418" y="216"/>
                </a:cubicBezTo>
                <a:cubicBezTo>
                  <a:pt x="573" y="380"/>
                  <a:pt x="573" y="380"/>
                  <a:pt x="573" y="380"/>
                </a:cubicBezTo>
                <a:cubicBezTo>
                  <a:pt x="587" y="395"/>
                  <a:pt x="611" y="395"/>
                  <a:pt x="625" y="380"/>
                </a:cubicBezTo>
                <a:cubicBezTo>
                  <a:pt x="789" y="225"/>
                  <a:pt x="789" y="225"/>
                  <a:pt x="789" y="225"/>
                </a:cubicBezTo>
                <a:cubicBezTo>
                  <a:pt x="804" y="211"/>
                  <a:pt x="804" y="193"/>
                  <a:pt x="789" y="178"/>
                </a:cubicBezTo>
                <a:close/>
                <a:moveTo>
                  <a:pt x="601" y="348"/>
                </a:moveTo>
                <a:cubicBezTo>
                  <a:pt x="451" y="193"/>
                  <a:pt x="451" y="193"/>
                  <a:pt x="451" y="193"/>
                </a:cubicBezTo>
                <a:cubicBezTo>
                  <a:pt x="606" y="47"/>
                  <a:pt x="606" y="47"/>
                  <a:pt x="606" y="47"/>
                </a:cubicBezTo>
                <a:cubicBezTo>
                  <a:pt x="757" y="207"/>
                  <a:pt x="757" y="207"/>
                  <a:pt x="757" y="207"/>
                </a:cubicBezTo>
                <a:lnTo>
                  <a:pt x="601" y="348"/>
                </a:lnTo>
                <a:close/>
                <a:moveTo>
                  <a:pt x="329" y="9"/>
                </a:moveTo>
                <a:cubicBezTo>
                  <a:pt x="42" y="9"/>
                  <a:pt x="42" y="9"/>
                  <a:pt x="42" y="9"/>
                </a:cubicBezTo>
                <a:cubicBezTo>
                  <a:pt x="19" y="9"/>
                  <a:pt x="0" y="28"/>
                  <a:pt x="0" y="56"/>
                </a:cubicBezTo>
                <a:cubicBezTo>
                  <a:pt x="0" y="343"/>
                  <a:pt x="0" y="343"/>
                  <a:pt x="0" y="343"/>
                </a:cubicBezTo>
                <a:cubicBezTo>
                  <a:pt x="0" y="366"/>
                  <a:pt x="19" y="385"/>
                  <a:pt x="42" y="385"/>
                </a:cubicBezTo>
                <a:cubicBezTo>
                  <a:pt x="329" y="385"/>
                  <a:pt x="329" y="385"/>
                  <a:pt x="329" y="385"/>
                </a:cubicBezTo>
                <a:cubicBezTo>
                  <a:pt x="352" y="385"/>
                  <a:pt x="371" y="366"/>
                  <a:pt x="371" y="343"/>
                </a:cubicBezTo>
                <a:cubicBezTo>
                  <a:pt x="371" y="56"/>
                  <a:pt x="371" y="56"/>
                  <a:pt x="371" y="56"/>
                </a:cubicBezTo>
                <a:cubicBezTo>
                  <a:pt x="371" y="28"/>
                  <a:pt x="352" y="9"/>
                  <a:pt x="329" y="9"/>
                </a:cubicBezTo>
                <a:close/>
                <a:moveTo>
                  <a:pt x="329" y="338"/>
                </a:moveTo>
                <a:cubicBezTo>
                  <a:pt x="42" y="338"/>
                  <a:pt x="42" y="338"/>
                  <a:pt x="42" y="338"/>
                </a:cubicBezTo>
                <a:cubicBezTo>
                  <a:pt x="42" y="56"/>
                  <a:pt x="42" y="56"/>
                  <a:pt x="42" y="56"/>
                </a:cubicBezTo>
                <a:cubicBezTo>
                  <a:pt x="329" y="56"/>
                  <a:pt x="329" y="56"/>
                  <a:pt x="329" y="56"/>
                </a:cubicBezTo>
                <a:lnTo>
                  <a:pt x="329" y="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 sz="100"/>
          </a:p>
        </p:txBody>
      </p:sp>
      <p:sp>
        <p:nvSpPr>
          <p:cNvPr id="58" name="矩形 57"/>
          <p:cNvSpPr/>
          <p:nvPr/>
        </p:nvSpPr>
        <p:spPr>
          <a:xfrm>
            <a:off x="525780" y="1708150"/>
            <a:ext cx="4232275" cy="64516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lvl="0" algn="just"/>
            <a:r>
              <a:rPr lang="en-US" altLang="zh-CN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 01</a:t>
            </a:r>
            <a:r>
              <a:rPr lang="zh-CN" altLang="en-US" sz="1800" b="1" dirty="0">
                <a:solidFill>
                  <a:srgbClr val="00682F"/>
                </a:solidFill>
                <a:latin typeface="宋体" panose="02010600030101010101" pitchFamily="2" charset="-122"/>
                <a:sym typeface="+mn-ea"/>
              </a:rPr>
              <a:t>将透光应用于更汽车领域</a:t>
            </a:r>
            <a:endParaRPr lang="zh-CN" altLang="en-US" sz="1800" b="1" dirty="0">
              <a:solidFill>
                <a:srgbClr val="00682F"/>
              </a:solidFill>
              <a:latin typeface="宋体" panose="02010600030101010101" pitchFamily="2" charset="-122"/>
              <a:sym typeface="+mn-ea"/>
            </a:endParaRPr>
          </a:p>
          <a:p>
            <a:pPr lvl="0" algn="ctr"/>
            <a:r>
              <a:rPr lang="zh-CN" altLang="en-US" sz="1800" b="1" dirty="0">
                <a:solidFill>
                  <a:srgbClr val="00682F"/>
                </a:solidFill>
                <a:latin typeface="宋体" panose="02010600030101010101" pitchFamily="2" charset="-122"/>
                <a:sym typeface="+mn-ea"/>
              </a:rPr>
              <a:t>（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例右图透光门把手和透光车内外饰条</a:t>
            </a:r>
            <a:r>
              <a:rPr lang="zh-CN" altLang="en-US" sz="1800" b="1" dirty="0">
                <a:solidFill>
                  <a:srgbClr val="00682F"/>
                </a:solidFill>
                <a:latin typeface="宋体" panose="02010600030101010101" pitchFamily="2" charset="-122"/>
                <a:sym typeface="+mn-ea"/>
              </a:rPr>
              <a:t>）</a:t>
            </a:r>
            <a:endParaRPr lang="en-US" altLang="zh-CN" sz="1800" b="1" kern="100" dirty="0">
              <a:solidFill>
                <a:srgbClr val="00682F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/>
              <a:sym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54025" y="3443605"/>
            <a:ext cx="44938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 02</a:t>
            </a:r>
            <a:r>
              <a:rPr lang="zh-CN" altLang="en-US" sz="1800" b="1" dirty="0">
                <a:solidFill>
                  <a:srgbClr val="00682F"/>
                </a:solidFill>
                <a:latin typeface="宋体" panose="02010600030101010101" pitchFamily="2" charset="-122"/>
                <a:sym typeface="+mn-ea"/>
              </a:rPr>
              <a:t>应用于更多种类的汽车材料表面处理案</a:t>
            </a:r>
            <a:r>
              <a:rPr lang="zh-CN" altLang="en-US" sz="1800" dirty="0">
                <a:solidFill>
                  <a:srgbClr val="00682F"/>
                </a:solidFill>
                <a:latin typeface="宋体" panose="02010600030101010101" pitchFamily="2" charset="-122"/>
                <a:sym typeface="+mn-ea"/>
              </a:rPr>
              <a:t>（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例右图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 pitchFamily="34" charset="0"/>
              </a:rPr>
              <a:t>PP料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 pitchFamily="34" charset="0"/>
              </a:rPr>
              <a:t>电镀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 pitchFamily="34" charset="0"/>
              </a:rPr>
              <a:t>-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 pitchFamily="34" charset="0"/>
              </a:rPr>
              <a:t>车翼子板和</a:t>
            </a:r>
            <a:endParaRPr lang="zh-CN" altLang="en-US" sz="1800" b="1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Calibri" panose="020F0502020204030204" pitchFamily="34" charset="0"/>
            </a:endParaRPr>
          </a:p>
          <a:p>
            <a:pPr lvl="0" algn="just"/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 pitchFamily="34" charset="0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 pitchFamily="34" charset="0"/>
              </a:rPr>
              <a:t> 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尼龙料电镀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车把手）</a:t>
            </a:r>
            <a:endParaRPr lang="zh-CN" altLang="en-US" sz="1800" b="1" dirty="0">
              <a:solidFill>
                <a:srgbClr val="00682F"/>
              </a:solidFill>
              <a:latin typeface="宋体" panose="02010600030101010101" pitchFamily="2" charset="-122"/>
              <a:sym typeface="+mn-ea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591185" y="735965"/>
            <a:ext cx="2814320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25780" y="5632450"/>
            <a:ext cx="4753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03</a:t>
            </a:r>
            <a:r>
              <a:rPr lang="zh-CN" altLang="en-US" sz="1800" b="1" dirty="0">
                <a:solidFill>
                  <a:srgbClr val="00682F"/>
                </a:solidFill>
                <a:latin typeface="宋体" panose="02010600030101010101" pitchFamily="2" charset="-122"/>
                <a:sym typeface="+mn-ea"/>
              </a:rPr>
              <a:t>充分利用信号可通过性，应用于汽车智能</a:t>
            </a:r>
            <a:endParaRPr lang="zh-CN" altLang="en-US" sz="1800" b="1" dirty="0">
              <a:solidFill>
                <a:srgbClr val="00682F"/>
              </a:solidFill>
              <a:latin typeface="宋体" panose="02010600030101010101" pitchFamily="2" charset="-122"/>
              <a:sym typeface="+mn-ea"/>
            </a:endParaRPr>
          </a:p>
          <a:p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（如右图所示）</a:t>
            </a:r>
            <a:endParaRPr lang="zh-CN" altLang="en-US" sz="1800" b="1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5494020" y="775335"/>
            <a:ext cx="3171190" cy="1978660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/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8774430" y="775335"/>
            <a:ext cx="3004820" cy="1979295"/>
          </a:xfrm>
          <a:prstGeom prst="roundRect">
            <a:avLst/>
          </a:prstGeom>
          <a:noFill/>
          <a:ln w="9525"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83225" y="5088255"/>
            <a:ext cx="3176905" cy="197929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020" y="3012440"/>
            <a:ext cx="3166110" cy="1872615"/>
          </a:xfrm>
          <a:prstGeom prst="roundRect">
            <a:avLst/>
          </a:prstGeom>
          <a:ln w="9525">
            <a:gradFill/>
          </a:ln>
          <a:effectLst>
            <a:outerShdw blurRad="50800" dist="38100" dir="5400000" algn="ctr" rotWithShape="0">
              <a:schemeClr val="tx1">
                <a:alpha val="43000"/>
              </a:scheme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r="4362"/>
          <a:stretch>
            <a:fillRect/>
          </a:stretch>
        </p:blipFill>
        <p:spPr>
          <a:xfrm>
            <a:off x="8794115" y="2998470"/>
            <a:ext cx="3007360" cy="181927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4910" y="5111750"/>
            <a:ext cx="3066415" cy="1925320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直接连接符 4"/>
          <p:cNvCxnSpPr/>
          <p:nvPr/>
        </p:nvCxnSpPr>
        <p:spPr>
          <a:xfrm>
            <a:off x="-1905" y="2884170"/>
            <a:ext cx="12858750" cy="28575"/>
          </a:xfrm>
          <a:prstGeom prst="line">
            <a:avLst/>
          </a:prstGeom>
          <a:ln w="38100" cmpd="sng">
            <a:solidFill>
              <a:srgbClr val="00682F"/>
            </a:solidFill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0" y="4984115"/>
            <a:ext cx="12858750" cy="28575"/>
          </a:xfrm>
          <a:prstGeom prst="line">
            <a:avLst/>
          </a:prstGeom>
          <a:ln w="38100">
            <a:solidFill>
              <a:srgbClr val="00682F"/>
            </a:solidFill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100150" y="2472407"/>
            <a:ext cx="12752618" cy="4759598"/>
          </a:xfrm>
          <a:custGeom>
            <a:avLst/>
            <a:gdLst>
              <a:gd name="T0" fmla="*/ 3815 w 5688"/>
              <a:gd name="T1" fmla="*/ 0 h 2122"/>
              <a:gd name="T2" fmla="*/ 5688 w 5688"/>
              <a:gd name="T3" fmla="*/ 2122 h 2122"/>
              <a:gd name="T4" fmla="*/ 0 w 5688"/>
              <a:gd name="T5" fmla="*/ 2122 h 2122"/>
              <a:gd name="T6" fmla="*/ 3815 w 5688"/>
              <a:gd name="T7" fmla="*/ 0 h 2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88" h="2122">
                <a:moveTo>
                  <a:pt x="3815" y="0"/>
                </a:moveTo>
                <a:lnTo>
                  <a:pt x="5688" y="2122"/>
                </a:lnTo>
                <a:lnTo>
                  <a:pt x="0" y="2122"/>
                </a:lnTo>
                <a:lnTo>
                  <a:pt x="3815" y="0"/>
                </a:lnTo>
                <a:close/>
              </a:path>
            </a:pathLst>
          </a:custGeom>
          <a:blipFill dpi="0" rotWithShape="1">
            <a:blip r:embed="rId1" cstate="print"/>
            <a:srcRect/>
            <a:stretch>
              <a:fillRect/>
            </a:stretch>
          </a:blipFill>
          <a:ln w="0">
            <a:noFill/>
            <a:prstDash val="solid"/>
            <a:round/>
          </a:ln>
        </p:spPr>
        <p:txBody>
          <a:bodyPr vert="horz" wrap="square" lIns="128557" tIns="64278" rIns="128557" bIns="64278" numCol="1" anchor="t" anchorCtr="0" compatLnSpc="1"/>
          <a:lstStyle/>
          <a:p>
            <a:endParaRPr lang="zh-CN" altLang="en-US" sz="2000"/>
          </a:p>
        </p:txBody>
      </p:sp>
      <p:sp>
        <p:nvSpPr>
          <p:cNvPr id="11" name="Freeform 7"/>
          <p:cNvSpPr/>
          <p:nvPr/>
        </p:nvSpPr>
        <p:spPr bwMode="auto">
          <a:xfrm>
            <a:off x="1501" y="649"/>
            <a:ext cx="8588114" cy="7141639"/>
          </a:xfrm>
          <a:custGeom>
            <a:avLst/>
            <a:gdLst>
              <a:gd name="T0" fmla="*/ 0 w 3821"/>
              <a:gd name="T1" fmla="*/ 0 h 3184"/>
              <a:gd name="T2" fmla="*/ 2886 w 3821"/>
              <a:gd name="T3" fmla="*/ 0 h 3184"/>
              <a:gd name="T4" fmla="*/ 2903 w 3821"/>
              <a:gd name="T5" fmla="*/ 17 h 3184"/>
              <a:gd name="T6" fmla="*/ 3821 w 3821"/>
              <a:gd name="T7" fmla="*/ 1059 h 3184"/>
              <a:gd name="T8" fmla="*/ 0 w 3821"/>
              <a:gd name="T9" fmla="*/ 3184 h 3184"/>
              <a:gd name="T10" fmla="*/ 0 w 3821"/>
              <a:gd name="T11" fmla="*/ 0 h 3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21" h="3184">
                <a:moveTo>
                  <a:pt x="0" y="0"/>
                </a:moveTo>
                <a:lnTo>
                  <a:pt x="2886" y="0"/>
                </a:lnTo>
                <a:lnTo>
                  <a:pt x="2903" y="17"/>
                </a:lnTo>
                <a:lnTo>
                  <a:pt x="3821" y="1059"/>
                </a:lnTo>
                <a:lnTo>
                  <a:pt x="0" y="31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57" tIns="64278" rIns="128557" bIns="64278" numCol="1" anchor="t" anchorCtr="0" compatLnSpc="1"/>
          <a:lstStyle/>
          <a:p>
            <a:endParaRPr lang="zh-CN" altLang="en-US" sz="2000"/>
          </a:p>
        </p:txBody>
      </p:sp>
      <p:sp>
        <p:nvSpPr>
          <p:cNvPr id="6" name="TextBox 32"/>
          <p:cNvSpPr txBox="1"/>
          <p:nvPr/>
        </p:nvSpPr>
        <p:spPr>
          <a:xfrm>
            <a:off x="3477047" y="2010742"/>
            <a:ext cx="4503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Thank  You</a:t>
            </a:r>
            <a:r>
              <a:rPr lang="zh-CN" altLang="en-US" sz="5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！</a:t>
            </a:r>
            <a:endParaRPr lang="zh-CN" altLang="en-US" sz="4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49"/>
          <p:cNvSpPr txBox="1">
            <a:spLocks noChangeArrowheads="1"/>
          </p:cNvSpPr>
          <p:nvPr/>
        </p:nvSpPr>
        <p:spPr bwMode="auto">
          <a:xfrm>
            <a:off x="732883" y="115130"/>
            <a:ext cx="3301627" cy="619125"/>
          </a:xfrm>
          <a:prstGeom prst="rect">
            <a:avLst/>
          </a:prstGeom>
          <a:noFill/>
          <a:ln>
            <a:noFill/>
          </a:ln>
          <a:effectLst>
            <a:outerShdw blurRad="101600" dist="762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699" tIns="63850" rIns="127699" bIns="638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贝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驰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科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技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275" y="1240155"/>
            <a:ext cx="580961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68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公司概况：</a:t>
            </a:r>
            <a:endParaRPr lang="zh-CN" altLang="en-US" sz="2000" b="1" dirty="0">
              <a:solidFill>
                <a:srgbClr val="00682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成立时间：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公司地址：柳州市粤桂黔产业合作园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栋。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2790" y="2570480"/>
            <a:ext cx="5107940" cy="1691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68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主营业务：</a:t>
            </a:r>
            <a:endParaRPr lang="en-US" altLang="zh-CN" sz="2000" b="1" dirty="0">
              <a:solidFill>
                <a:srgbClr val="00682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汽车内外饰件制作及表面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PVD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镀加工。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年销售额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045" y="5776595"/>
            <a:ext cx="483171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68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质量体系认证证书：</a:t>
            </a:r>
            <a:endParaRPr lang="en-US" altLang="zh-CN" sz="2000" b="1" dirty="0">
              <a:solidFill>
                <a:srgbClr val="00682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IATF16949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ISO 9001:2015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732790" y="4182110"/>
            <a:ext cx="585025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68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内部资源</a:t>
            </a:r>
            <a:r>
              <a:rPr lang="zh-CN" altLang="en-US" sz="2000" b="1" dirty="0">
                <a:solidFill>
                  <a:srgbClr val="0068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000" b="1" dirty="0">
              <a:solidFill>
                <a:srgbClr val="00682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核心技术专利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项；汽车零部件模具设计团队；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拥有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PVD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涂料研发、生产团队；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25425" indent="-225425" eaLnBrk="1" hangingPunct="1">
              <a:lnSpc>
                <a:spcPct val="130000"/>
              </a:lnSpc>
              <a:spcBef>
                <a:spcPct val="0"/>
              </a:spcBef>
              <a:buClr>
                <a:srgbClr val="08315F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拥有国家级实验中心。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155" y="734060"/>
            <a:ext cx="5032375" cy="1905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41045" y="795020"/>
            <a:ext cx="4547235" cy="337185"/>
          </a:xfrm>
          <a:prstGeom prst="rect">
            <a:avLst/>
          </a:prstGeom>
          <a:noFill/>
          <a:effectLst>
            <a:outerShdw blurRad="38100" dist="381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r>
              <a:rPr lang="zh-CN" altLang="en-US" sz="1600"/>
              <a:t>全</a:t>
            </a:r>
            <a:r>
              <a:rPr lang="en-US" altLang="zh-CN" sz="1600"/>
              <a:t>   </a:t>
            </a:r>
            <a:r>
              <a:rPr lang="zh-CN" altLang="en-US" sz="1600"/>
              <a:t>球</a:t>
            </a:r>
            <a:r>
              <a:rPr lang="en-US" altLang="zh-CN" sz="1600"/>
              <a:t>   </a:t>
            </a:r>
            <a:r>
              <a:rPr lang="zh-CN" altLang="en-US" sz="1600"/>
              <a:t>表</a:t>
            </a:r>
            <a:r>
              <a:rPr lang="en-US" altLang="zh-CN" sz="1600"/>
              <a:t>   </a:t>
            </a:r>
            <a:r>
              <a:rPr lang="zh-CN" altLang="en-US" sz="1600"/>
              <a:t>面</a:t>
            </a:r>
            <a:r>
              <a:rPr lang="en-US" altLang="zh-CN" sz="1600"/>
              <a:t>   </a:t>
            </a:r>
            <a:r>
              <a:rPr lang="zh-CN" altLang="en-US" sz="1600"/>
              <a:t>处</a:t>
            </a:r>
            <a:r>
              <a:rPr lang="en-US" altLang="zh-CN" sz="1600"/>
              <a:t>   </a:t>
            </a:r>
            <a:r>
              <a:rPr lang="zh-CN" altLang="en-US" sz="1600"/>
              <a:t>理</a:t>
            </a:r>
            <a:r>
              <a:rPr lang="en-US" altLang="zh-CN" sz="1600"/>
              <a:t>   </a:t>
            </a:r>
            <a:r>
              <a:rPr lang="zh-CN" altLang="en-US" sz="1600"/>
              <a:t>革</a:t>
            </a:r>
            <a:r>
              <a:rPr lang="en-US" altLang="zh-CN" sz="1600"/>
              <a:t>   </a:t>
            </a:r>
            <a:r>
              <a:rPr lang="zh-CN" altLang="en-US" sz="1600"/>
              <a:t>新</a:t>
            </a:r>
            <a:r>
              <a:rPr lang="en-US" altLang="zh-CN" sz="1600"/>
              <a:t>   </a:t>
            </a:r>
            <a:r>
              <a:rPr lang="zh-CN" altLang="en-US" sz="1600"/>
              <a:t>技</a:t>
            </a:r>
            <a:r>
              <a:rPr lang="en-US" altLang="zh-CN" sz="1600"/>
              <a:t>   </a:t>
            </a:r>
            <a:r>
              <a:rPr lang="zh-CN" altLang="en-US" sz="1600"/>
              <a:t>术</a:t>
            </a:r>
            <a:r>
              <a:rPr lang="en-US" altLang="zh-CN" sz="1600"/>
              <a:t>   </a:t>
            </a:r>
            <a:r>
              <a:rPr lang="zh-CN" altLang="en-US" sz="1600"/>
              <a:t>领</a:t>
            </a:r>
            <a:r>
              <a:rPr lang="en-US" altLang="zh-CN" sz="1600"/>
              <a:t>    </a:t>
            </a:r>
            <a:r>
              <a:rPr lang="zh-CN" altLang="en-US" sz="1600"/>
              <a:t>跑</a:t>
            </a:r>
            <a:r>
              <a:rPr lang="en-US" altLang="zh-CN" sz="1600"/>
              <a:t>   </a:t>
            </a:r>
            <a:r>
              <a:rPr lang="zh-CN" altLang="en-US" sz="1600"/>
              <a:t>者</a:t>
            </a:r>
            <a:endParaRPr lang="zh-CN" altLang="en-US" sz="1600"/>
          </a:p>
        </p:txBody>
      </p:sp>
      <p:sp>
        <p:nvSpPr>
          <p:cNvPr id="5" name="直角三角形 4"/>
          <p:cNvSpPr/>
          <p:nvPr/>
        </p:nvSpPr>
        <p:spPr>
          <a:xfrm rot="16200000">
            <a:off x="5889625" y="6669405"/>
            <a:ext cx="287655" cy="360045"/>
          </a:xfrm>
          <a:prstGeom prst="rtTriangle">
            <a:avLst/>
          </a:prstGeom>
          <a:solidFill>
            <a:srgbClr val="00682F"/>
          </a:solidFill>
          <a:ln>
            <a:solidFill>
              <a:srgbClr val="4851A8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片 6" descr="343435383036313b343532343036323bd5bdc2d4bcc6bbae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" y="137795"/>
            <a:ext cx="668655" cy="668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030" y="1312545"/>
            <a:ext cx="5884545" cy="53765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956856" y="221740"/>
            <a:ext cx="4186104" cy="57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128567" tIns="64283" rIns="128567" bIns="64283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合作伙伴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品牌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21fe7cbcddeded044d65c823030ec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1490345"/>
            <a:ext cx="2491105" cy="20453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" y="1440180"/>
            <a:ext cx="2776855" cy="2235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5" name="直接连接符 4"/>
          <p:cNvCxnSpPr/>
          <p:nvPr userDrawn="1"/>
        </p:nvCxnSpPr>
        <p:spPr>
          <a:xfrm>
            <a:off x="605155" y="793115"/>
            <a:ext cx="3663950" cy="1524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79500" y="808355"/>
            <a:ext cx="3043555" cy="368300"/>
          </a:xfrm>
          <a:prstGeom prst="rect">
            <a:avLst/>
          </a:prstGeom>
          <a:noFill/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/>
              <a:t>互</a:t>
            </a:r>
            <a:r>
              <a:rPr lang="en-US" altLang="zh-CN"/>
              <a:t>    </a:t>
            </a:r>
            <a:r>
              <a:rPr lang="zh-CN" altLang="en-US"/>
              <a:t>利</a:t>
            </a:r>
            <a:r>
              <a:rPr lang="en-US" altLang="zh-CN"/>
              <a:t>    </a:t>
            </a:r>
            <a:r>
              <a:rPr lang="zh-CN" altLang="en-US"/>
              <a:t>共</a:t>
            </a:r>
            <a:r>
              <a:rPr lang="en-US" altLang="zh-CN"/>
              <a:t>    </a:t>
            </a:r>
            <a:r>
              <a:rPr lang="zh-CN" altLang="en-US"/>
              <a:t>赢</a:t>
            </a:r>
            <a:r>
              <a:rPr lang="en-US" altLang="zh-CN"/>
              <a:t>    </a:t>
            </a:r>
            <a:r>
              <a:rPr lang="zh-CN" altLang="en-US"/>
              <a:t>创</a:t>
            </a:r>
            <a:r>
              <a:rPr lang="en-US" altLang="zh-CN"/>
              <a:t>    </a:t>
            </a:r>
            <a:r>
              <a:rPr lang="zh-CN" altLang="en-US"/>
              <a:t>未</a:t>
            </a:r>
            <a:r>
              <a:rPr lang="en-US" altLang="zh-CN"/>
              <a:t>    </a:t>
            </a:r>
            <a:r>
              <a:rPr lang="zh-CN" altLang="en-US"/>
              <a:t>来</a:t>
            </a:r>
            <a:endParaRPr lang="zh-CN" altLang="en-US"/>
          </a:p>
        </p:txBody>
      </p:sp>
      <p:pic>
        <p:nvPicPr>
          <p:cNvPr id="23" name="图片 22" descr="广汽5"/>
          <p:cNvPicPr>
            <a:picLocks noChangeAspect="1"/>
          </p:cNvPicPr>
          <p:nvPr/>
        </p:nvPicPr>
        <p:blipFill>
          <a:blip r:embed="rId4"/>
          <a:srcRect l="3179" r="5036" b="15727"/>
          <a:stretch>
            <a:fillRect/>
          </a:stretch>
        </p:blipFill>
        <p:spPr>
          <a:xfrm>
            <a:off x="3587750" y="4129405"/>
            <a:ext cx="2776855" cy="2235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rcRect b="6306"/>
          <a:stretch>
            <a:fillRect/>
          </a:stretch>
        </p:blipFill>
        <p:spPr>
          <a:xfrm>
            <a:off x="9871075" y="3976370"/>
            <a:ext cx="2712085" cy="2399665"/>
          </a:xfrm>
          <a:prstGeom prst="rect">
            <a:avLst/>
          </a:prstGeom>
        </p:spPr>
      </p:pic>
      <p:pic>
        <p:nvPicPr>
          <p:cNvPr id="46" name="图片 45" descr="合创"/>
          <p:cNvPicPr>
            <a:picLocks noChangeAspect="1"/>
          </p:cNvPicPr>
          <p:nvPr/>
        </p:nvPicPr>
        <p:blipFill>
          <a:blip r:embed="rId6"/>
          <a:srcRect l="2833" r="4136" b="11880"/>
          <a:stretch>
            <a:fillRect/>
          </a:stretch>
        </p:blipFill>
        <p:spPr>
          <a:xfrm>
            <a:off x="6553200" y="4128770"/>
            <a:ext cx="2908300" cy="22428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9" name="图片 48" descr="21fe7cbcddeded044d65c823030eceb"/>
          <p:cNvPicPr>
            <a:picLocks noChangeAspect="1"/>
          </p:cNvPicPr>
          <p:nvPr/>
        </p:nvPicPr>
        <p:blipFill>
          <a:blip r:embed="rId2"/>
          <a:srcRect r="1829"/>
          <a:stretch>
            <a:fillRect/>
          </a:stretch>
        </p:blipFill>
        <p:spPr>
          <a:xfrm>
            <a:off x="309245" y="4231005"/>
            <a:ext cx="2767330" cy="22688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53" name="直接连接符 52"/>
          <p:cNvCxnSpPr/>
          <p:nvPr/>
        </p:nvCxnSpPr>
        <p:spPr>
          <a:xfrm>
            <a:off x="0" y="3946525"/>
            <a:ext cx="12847955" cy="1333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3477260" y="1456055"/>
            <a:ext cx="30480" cy="50501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6458585" y="1415415"/>
            <a:ext cx="30480" cy="50501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9525635" y="1420495"/>
            <a:ext cx="30480" cy="512191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5" name="图片 64" descr="343435383036393b343532333934333bbacfd7f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100" y="15875"/>
            <a:ext cx="914400" cy="91440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9"/>
          <a:stretch>
            <a:fillRect/>
          </a:stretch>
        </p:blipFill>
        <p:spPr>
          <a:xfrm>
            <a:off x="6557010" y="2032635"/>
            <a:ext cx="2952750" cy="1702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10"/>
          <a:stretch>
            <a:fillRect/>
          </a:stretch>
        </p:blipFill>
        <p:spPr>
          <a:xfrm>
            <a:off x="3507740" y="2032635"/>
            <a:ext cx="2812415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11"/>
          <a:stretch>
            <a:fillRect/>
          </a:stretch>
        </p:blipFill>
        <p:spPr>
          <a:xfrm>
            <a:off x="9885680" y="1507490"/>
            <a:ext cx="2507615" cy="19837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503"/>
          <p:cNvSpPr txBox="1">
            <a:spLocks noChangeArrowheads="1"/>
          </p:cNvSpPr>
          <p:nvPr/>
        </p:nvSpPr>
        <p:spPr>
          <a:xfrm>
            <a:off x="812711" y="160145"/>
            <a:ext cx="4186104" cy="5708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square" lIns="128567" tIns="64283" rIns="128567" bIns="64283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合作伙伴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制造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05302" y="734280"/>
            <a:ext cx="3777258" cy="0"/>
          </a:xfrm>
          <a:prstGeom prst="line">
            <a:avLst/>
          </a:prstGeom>
          <a:ln w="38100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12800" y="808355"/>
            <a:ext cx="3171825" cy="368300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000"/>
              </a:srgbClr>
            </a:outerShdw>
          </a:effectLst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  </a:t>
            </a:r>
            <a:r>
              <a:rPr lang="zh-CN" altLang="en-US">
                <a:sym typeface="+mn-ea"/>
              </a:rPr>
              <a:t>互</a:t>
            </a: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利</a:t>
            </a: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共</a:t>
            </a: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赢</a:t>
            </a: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创</a:t>
            </a: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未</a:t>
            </a: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来</a:t>
            </a:r>
            <a:endParaRPr lang="zh-CN" altLang="en-US"/>
          </a:p>
        </p:txBody>
      </p:sp>
      <p:pic>
        <p:nvPicPr>
          <p:cNvPr id="65" name="图片 64" descr="343435383036393b343532333934333bbacfd7f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100" y="-55880"/>
            <a:ext cx="914400" cy="914400"/>
          </a:xfrm>
          <a:prstGeom prst="rect">
            <a:avLst/>
          </a:prstGeom>
        </p:spPr>
      </p:pic>
      <p:grpSp>
        <p:nvGrpSpPr>
          <p:cNvPr id="45" name="组合 44" descr="7b0a202020202274657874626f78223a20227b5c2263617465676f72795f69645c223a31303139382c5c2269645c223a32303334323031327d220a7d0a"/>
          <p:cNvGrpSpPr/>
          <p:nvPr/>
        </p:nvGrpSpPr>
        <p:grpSpPr>
          <a:xfrm>
            <a:off x="8783955" y="1785546"/>
            <a:ext cx="3460791" cy="758264"/>
            <a:chOff x="5370" y="3577"/>
            <a:chExt cx="8472" cy="3656"/>
          </a:xfrm>
        </p:grpSpPr>
        <p:sp>
          <p:nvSpPr>
            <p:cNvPr id="46" name="矩形 45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5622" y="3577"/>
              <a:ext cx="8220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5" name="组合 24" descr="7b0a202020202274657874626f78223a20227b5c2263617465676f72795f69645c223a31303139382c5c2269645c223a32303334323031327d220a7d0a"/>
          <p:cNvGrpSpPr/>
          <p:nvPr/>
        </p:nvGrpSpPr>
        <p:grpSpPr>
          <a:xfrm>
            <a:off x="4577080" y="1757680"/>
            <a:ext cx="3455889" cy="772160"/>
            <a:chOff x="5370" y="3510"/>
            <a:chExt cx="8460" cy="3723"/>
          </a:xfrm>
        </p:grpSpPr>
        <p:sp>
          <p:nvSpPr>
            <p:cNvPr id="27" name="矩形 26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610" y="3510"/>
              <a:ext cx="8220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6" b="25206"/>
          <a:stretch>
            <a:fillRect/>
          </a:stretch>
        </p:blipFill>
        <p:spPr>
          <a:xfrm>
            <a:off x="4907280" y="1800860"/>
            <a:ext cx="2698115" cy="65532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4" name="组合 33" descr="7b0a202020202274657874626f78223a20227b5c2263617465676f72795f69645c223a31303139382c5c2269645c223a32303334323031327d220a7d0a"/>
          <p:cNvGrpSpPr/>
          <p:nvPr/>
        </p:nvGrpSpPr>
        <p:grpSpPr>
          <a:xfrm>
            <a:off x="577215" y="1842061"/>
            <a:ext cx="3455889" cy="758264"/>
            <a:chOff x="5370" y="3577"/>
            <a:chExt cx="8460" cy="3656"/>
          </a:xfrm>
        </p:grpSpPr>
        <p:sp>
          <p:nvSpPr>
            <p:cNvPr id="35" name="矩形 34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5610" y="3577"/>
              <a:ext cx="8220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2" name="组合 41" descr="7b0a202020202274657874626f78223a20227b5c2263617465676f72795f69645c223a31303139382c5c2269645c223a32303334323031327d220a7d0a"/>
          <p:cNvGrpSpPr/>
          <p:nvPr/>
        </p:nvGrpSpPr>
        <p:grpSpPr>
          <a:xfrm>
            <a:off x="581660" y="3362960"/>
            <a:ext cx="3455889" cy="772160"/>
            <a:chOff x="5370" y="3510"/>
            <a:chExt cx="8460" cy="3723"/>
          </a:xfrm>
        </p:grpSpPr>
        <p:sp>
          <p:nvSpPr>
            <p:cNvPr id="43" name="矩形 42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599" y="3510"/>
              <a:ext cx="8231" cy="358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3" b="26122"/>
          <a:stretch>
            <a:fillRect/>
          </a:stretch>
        </p:blipFill>
        <p:spPr>
          <a:xfrm>
            <a:off x="961390" y="1974215"/>
            <a:ext cx="1981835" cy="555625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8877300" y="1950720"/>
            <a:ext cx="3531235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D3482"/>
                </a:solidFill>
                <a:latin typeface="汉仪晓波折纸体简" panose="00020600040101010101" charset="-122"/>
                <a:ea typeface="汉仪晓波折纸体简" panose="00020600040101010101" charset="-122"/>
                <a:cs typeface="汉仪晓波折纸体简" panose="00020600040101010101" charset="-122"/>
                <a:sym typeface="+mn-ea"/>
              </a:rPr>
              <a:t>柳州裕信方盛汽车饰件有限公司</a:t>
            </a:r>
            <a:endParaRPr lang="zh-CN" altLang="en-US" b="1">
              <a:solidFill>
                <a:srgbClr val="0D3482"/>
              </a:solidFill>
              <a:latin typeface="汉仪晓波折纸体简" panose="00020600040101010101" charset="-122"/>
              <a:ea typeface="汉仪晓波折纸体简" panose="00020600040101010101" charset="-122"/>
              <a:cs typeface="汉仪晓波折纸体简" panose="0002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t="14921" b="17521"/>
          <a:stretch>
            <a:fillRect/>
          </a:stretch>
        </p:blipFill>
        <p:spPr>
          <a:xfrm>
            <a:off x="961390" y="3382645"/>
            <a:ext cx="2418715" cy="711200"/>
          </a:xfrm>
          <a:prstGeom prst="rect">
            <a:avLst/>
          </a:prstGeom>
        </p:spPr>
      </p:pic>
      <p:grpSp>
        <p:nvGrpSpPr>
          <p:cNvPr id="68" name="组合 67" descr="7b0a202020202274657874626f78223a20227b5c2263617465676f72795f69645c223a31303139382c5c2269645c223a32303334323031327d220a7d0a"/>
          <p:cNvGrpSpPr/>
          <p:nvPr/>
        </p:nvGrpSpPr>
        <p:grpSpPr>
          <a:xfrm>
            <a:off x="4744085" y="3389661"/>
            <a:ext cx="3455889" cy="753079"/>
            <a:chOff x="5370" y="3602"/>
            <a:chExt cx="8460" cy="3631"/>
          </a:xfrm>
        </p:grpSpPr>
        <p:sp>
          <p:nvSpPr>
            <p:cNvPr id="69" name="矩形 68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5610" y="3602"/>
              <a:ext cx="8220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2" name="矩形 71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3" name="矩形 72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76" name="组合 75" descr="7b0a202020202274657874626f78223a20227b5c2263617465676f72795f69645c223a31303139382c5c2269645c223a32303334323031327d220a7d0a"/>
          <p:cNvGrpSpPr/>
          <p:nvPr/>
        </p:nvGrpSpPr>
        <p:grpSpPr>
          <a:xfrm>
            <a:off x="528955" y="4927500"/>
            <a:ext cx="3438732" cy="757020"/>
            <a:chOff x="5370" y="3583"/>
            <a:chExt cx="8418" cy="3650"/>
          </a:xfrm>
        </p:grpSpPr>
        <p:sp>
          <p:nvSpPr>
            <p:cNvPr id="77" name="矩形 76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5568" y="3583"/>
              <a:ext cx="8220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2" name="矩形 81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rcRect t="17182" r="3460"/>
          <a:stretch>
            <a:fillRect/>
          </a:stretch>
        </p:blipFill>
        <p:spPr>
          <a:xfrm>
            <a:off x="5373370" y="3382645"/>
            <a:ext cx="2399665" cy="655955"/>
          </a:xfrm>
          <a:prstGeom prst="rect">
            <a:avLst/>
          </a:prstGeom>
        </p:spPr>
      </p:pic>
      <p:grpSp>
        <p:nvGrpSpPr>
          <p:cNvPr id="58" name="组合 57" descr="7b0a202020202274657874626f78223a20227b5c2263617465676f72795f69645c223a31303139382c5c2269645c223a32303334323031327d220a7d0a"/>
          <p:cNvGrpSpPr/>
          <p:nvPr/>
        </p:nvGrpSpPr>
        <p:grpSpPr>
          <a:xfrm>
            <a:off x="8789035" y="3382543"/>
            <a:ext cx="3455889" cy="767182"/>
            <a:chOff x="5370" y="3534"/>
            <a:chExt cx="8460" cy="3699"/>
          </a:xfrm>
        </p:grpSpPr>
        <p:sp>
          <p:nvSpPr>
            <p:cNvPr id="59" name="矩形 58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610" y="3534"/>
              <a:ext cx="8220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rcRect l="1353" r="1964"/>
          <a:stretch>
            <a:fillRect/>
          </a:stretch>
        </p:blipFill>
        <p:spPr>
          <a:xfrm>
            <a:off x="8968105" y="3439795"/>
            <a:ext cx="3195320" cy="628650"/>
          </a:xfrm>
          <a:prstGeom prst="rect">
            <a:avLst/>
          </a:prstGeom>
        </p:spPr>
      </p:pic>
      <p:sp>
        <p:nvSpPr>
          <p:cNvPr id="84" name="矩形 83"/>
          <p:cNvSpPr/>
          <p:nvPr/>
        </p:nvSpPr>
        <p:spPr>
          <a:xfrm>
            <a:off x="12049118" y="4006717"/>
            <a:ext cx="92729" cy="47080"/>
          </a:xfrm>
          <a:prstGeom prst="rect">
            <a:avLst/>
          </a:prstGeom>
          <a:solidFill>
            <a:srgbClr val="2D4F6D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9025883" y="3976237"/>
            <a:ext cx="92729" cy="47080"/>
          </a:xfrm>
          <a:prstGeom prst="rect">
            <a:avLst/>
          </a:prstGeom>
          <a:solidFill>
            <a:srgbClr val="2D4F6D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12072613" y="3447282"/>
            <a:ext cx="92729" cy="47080"/>
          </a:xfrm>
          <a:prstGeom prst="rect">
            <a:avLst/>
          </a:prstGeom>
          <a:solidFill>
            <a:srgbClr val="2D4F6D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9025883" y="3447282"/>
            <a:ext cx="92729" cy="47080"/>
          </a:xfrm>
          <a:prstGeom prst="rect">
            <a:avLst/>
          </a:prstGeom>
          <a:solidFill>
            <a:srgbClr val="2D4F6D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36084" r="11772" b="33625"/>
          <a:stretch>
            <a:fillRect/>
          </a:stretch>
        </p:blipFill>
        <p:spPr>
          <a:xfrm>
            <a:off x="1537970" y="4978400"/>
            <a:ext cx="1535430" cy="596900"/>
          </a:xfrm>
          <a:prstGeom prst="roundRect">
            <a:avLst/>
          </a:prstGeom>
        </p:spPr>
      </p:pic>
      <p:grpSp>
        <p:nvGrpSpPr>
          <p:cNvPr id="88" name="组合 87" descr="7b0a202020202274657874626f78223a20227b5c2263617465676f72795f69645c223a31303139382c5c2269645c223a32303334323031327d220a7d0a"/>
          <p:cNvGrpSpPr/>
          <p:nvPr/>
        </p:nvGrpSpPr>
        <p:grpSpPr>
          <a:xfrm>
            <a:off x="4796155" y="4927500"/>
            <a:ext cx="3467735" cy="757020"/>
            <a:chOff x="5370" y="3583"/>
            <a:chExt cx="8489" cy="3650"/>
          </a:xfrm>
        </p:grpSpPr>
        <p:sp>
          <p:nvSpPr>
            <p:cNvPr id="89" name="矩形 88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5580" y="3583"/>
              <a:ext cx="8279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3" name="矩形 92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rcRect t="5285" b="12718"/>
          <a:stretch>
            <a:fillRect/>
          </a:stretch>
        </p:blipFill>
        <p:spPr>
          <a:xfrm>
            <a:off x="6012815" y="4958080"/>
            <a:ext cx="1121410" cy="668020"/>
          </a:xfrm>
          <a:prstGeom prst="rect">
            <a:avLst/>
          </a:prstGeom>
        </p:spPr>
      </p:pic>
      <p:grpSp>
        <p:nvGrpSpPr>
          <p:cNvPr id="95" name="组合 94" descr="7b0a202020202274657874626f78223a20227b5c2263617465676f72795f69645c223a31303139382c5c2269645c223a32303334323031327d220a7d0a"/>
          <p:cNvGrpSpPr/>
          <p:nvPr/>
        </p:nvGrpSpPr>
        <p:grpSpPr>
          <a:xfrm>
            <a:off x="8789035" y="4927500"/>
            <a:ext cx="3455889" cy="757020"/>
            <a:chOff x="5370" y="3583"/>
            <a:chExt cx="8460" cy="3650"/>
          </a:xfrm>
        </p:grpSpPr>
        <p:sp>
          <p:nvSpPr>
            <p:cNvPr id="96" name="矩形 95"/>
            <p:cNvSpPr/>
            <p:nvPr/>
          </p:nvSpPr>
          <p:spPr>
            <a:xfrm>
              <a:off x="5370" y="3718"/>
              <a:ext cx="8220" cy="3515"/>
            </a:xfrm>
            <a:prstGeom prst="rect">
              <a:avLst/>
            </a:prstGeom>
            <a:pattFill prst="ltUpDiag">
              <a:fgClr>
                <a:srgbClr val="2D4F6D"/>
              </a:fgClr>
              <a:bgClr>
                <a:schemeClr val="bg1"/>
              </a:bgClr>
            </a:patt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5610" y="3583"/>
              <a:ext cx="8220" cy="35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5827" y="3690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5827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13420" y="3718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13420" y="6615"/>
              <a:ext cx="227" cy="227"/>
            </a:xfrm>
            <a:prstGeom prst="rect">
              <a:avLst/>
            </a:prstGeom>
            <a:solidFill>
              <a:srgbClr val="2D4F6D"/>
            </a:solidFill>
            <a:ln>
              <a:solidFill>
                <a:srgbClr val="006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02" name="文本框 101"/>
          <p:cNvSpPr txBox="1"/>
          <p:nvPr/>
        </p:nvSpPr>
        <p:spPr>
          <a:xfrm>
            <a:off x="9470390" y="5128260"/>
            <a:ext cx="2190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更新待续。。。</a:t>
            </a:r>
            <a:endParaRPr lang="zh-CN" altLang="en-US" b="1"/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/>
        </p:nvSpPr>
        <p:spPr>
          <a:xfrm>
            <a:off x="354" y="2125215"/>
            <a:ext cx="5073982" cy="1822602"/>
          </a:xfrm>
          <a:custGeom>
            <a:avLst/>
            <a:gdLst>
              <a:gd name="connsiteX0" fmla="*/ 0 w 8993188"/>
              <a:gd name="connsiteY0" fmla="*/ 0 h 1728192"/>
              <a:gd name="connsiteX1" fmla="*/ 8993188 w 8993188"/>
              <a:gd name="connsiteY1" fmla="*/ 0 h 1728192"/>
              <a:gd name="connsiteX2" fmla="*/ 8993188 w 8993188"/>
              <a:gd name="connsiteY2" fmla="*/ 1728192 h 1728192"/>
              <a:gd name="connsiteX3" fmla="*/ 0 w 8993188"/>
              <a:gd name="connsiteY3" fmla="*/ 1728192 h 1728192"/>
              <a:gd name="connsiteX4" fmla="*/ 0 w 8993188"/>
              <a:gd name="connsiteY4" fmla="*/ 0 h 1728192"/>
              <a:gd name="connsiteX0-1" fmla="*/ 0 w 8993188"/>
              <a:gd name="connsiteY0-2" fmla="*/ 0 h 1728192"/>
              <a:gd name="connsiteX1-3" fmla="*/ 8993188 w 8993188"/>
              <a:gd name="connsiteY1-4" fmla="*/ 0 h 1728192"/>
              <a:gd name="connsiteX2-5" fmla="*/ 8985504 w 8993188"/>
              <a:gd name="connsiteY2-6" fmla="*/ 643721 h 1728192"/>
              <a:gd name="connsiteX3-7" fmla="*/ 8993188 w 8993188"/>
              <a:gd name="connsiteY3-8" fmla="*/ 1728192 h 1728192"/>
              <a:gd name="connsiteX4-9" fmla="*/ 0 w 8993188"/>
              <a:gd name="connsiteY4-10" fmla="*/ 1728192 h 1728192"/>
              <a:gd name="connsiteX5" fmla="*/ 0 w 8993188"/>
              <a:gd name="connsiteY5" fmla="*/ 0 h 1728192"/>
              <a:gd name="connsiteX0-11" fmla="*/ 0 w 8993188"/>
              <a:gd name="connsiteY0-12" fmla="*/ 0 h 1728192"/>
              <a:gd name="connsiteX1-13" fmla="*/ 8993188 w 8993188"/>
              <a:gd name="connsiteY1-14" fmla="*/ 0 h 1728192"/>
              <a:gd name="connsiteX2-15" fmla="*/ 8461248 w 8993188"/>
              <a:gd name="connsiteY2-16" fmla="*/ 1265513 h 1728192"/>
              <a:gd name="connsiteX3-17" fmla="*/ 8993188 w 8993188"/>
              <a:gd name="connsiteY3-18" fmla="*/ 1728192 h 1728192"/>
              <a:gd name="connsiteX4-19" fmla="*/ 0 w 8993188"/>
              <a:gd name="connsiteY4-20" fmla="*/ 1728192 h 1728192"/>
              <a:gd name="connsiteX5-21" fmla="*/ 0 w 8993188"/>
              <a:gd name="connsiteY5-22" fmla="*/ 0 h 1728192"/>
              <a:gd name="connsiteX0-23" fmla="*/ 0 w 8993188"/>
              <a:gd name="connsiteY0-24" fmla="*/ 0 h 1728192"/>
              <a:gd name="connsiteX1-25" fmla="*/ 8993188 w 8993188"/>
              <a:gd name="connsiteY1-26" fmla="*/ 0 h 1728192"/>
              <a:gd name="connsiteX2-27" fmla="*/ 8461248 w 8993188"/>
              <a:gd name="connsiteY2-28" fmla="*/ 1265513 h 1728192"/>
              <a:gd name="connsiteX3-29" fmla="*/ 8993188 w 8993188"/>
              <a:gd name="connsiteY3-30" fmla="*/ 1728192 h 1728192"/>
              <a:gd name="connsiteX4-31" fmla="*/ 0 w 8993188"/>
              <a:gd name="connsiteY4-32" fmla="*/ 1728192 h 1728192"/>
              <a:gd name="connsiteX5-33" fmla="*/ 0 w 8993188"/>
              <a:gd name="connsiteY5-34" fmla="*/ 0 h 1728192"/>
              <a:gd name="connsiteX0-35" fmla="*/ 0 w 8993188"/>
              <a:gd name="connsiteY0-36" fmla="*/ 0 h 1728192"/>
              <a:gd name="connsiteX1-37" fmla="*/ 8993188 w 8993188"/>
              <a:gd name="connsiteY1-38" fmla="*/ 0 h 1728192"/>
              <a:gd name="connsiteX2-39" fmla="*/ 8461248 w 8993188"/>
              <a:gd name="connsiteY2-40" fmla="*/ 1265513 h 1728192"/>
              <a:gd name="connsiteX3-41" fmla="*/ 8993188 w 8993188"/>
              <a:gd name="connsiteY3-42" fmla="*/ 1728192 h 1728192"/>
              <a:gd name="connsiteX4-43" fmla="*/ 0 w 8993188"/>
              <a:gd name="connsiteY4-44" fmla="*/ 1728192 h 1728192"/>
              <a:gd name="connsiteX5-45" fmla="*/ 0 w 8993188"/>
              <a:gd name="connsiteY5-46" fmla="*/ 0 h 1728192"/>
              <a:gd name="connsiteX0-47" fmla="*/ 0 w 8993188"/>
              <a:gd name="connsiteY0-48" fmla="*/ 0 h 1728192"/>
              <a:gd name="connsiteX1-49" fmla="*/ 8993188 w 8993188"/>
              <a:gd name="connsiteY1-50" fmla="*/ 0 h 1728192"/>
              <a:gd name="connsiteX2-51" fmla="*/ 8461248 w 8993188"/>
              <a:gd name="connsiteY2-52" fmla="*/ 1265513 h 1728192"/>
              <a:gd name="connsiteX3-53" fmla="*/ 8993188 w 8993188"/>
              <a:gd name="connsiteY3-54" fmla="*/ 1728192 h 1728192"/>
              <a:gd name="connsiteX4-55" fmla="*/ 0 w 8993188"/>
              <a:gd name="connsiteY4-56" fmla="*/ 1728192 h 1728192"/>
              <a:gd name="connsiteX5-57" fmla="*/ 0 w 8993188"/>
              <a:gd name="connsiteY5-58" fmla="*/ 0 h 1728192"/>
              <a:gd name="connsiteX0-59" fmla="*/ 0 w 8993188"/>
              <a:gd name="connsiteY0-60" fmla="*/ 0 h 1728192"/>
              <a:gd name="connsiteX1-61" fmla="*/ 8993188 w 8993188"/>
              <a:gd name="connsiteY1-62" fmla="*/ 0 h 1728192"/>
              <a:gd name="connsiteX2-63" fmla="*/ 8461248 w 8993188"/>
              <a:gd name="connsiteY2-64" fmla="*/ 1265513 h 1728192"/>
              <a:gd name="connsiteX3-65" fmla="*/ 8993188 w 8993188"/>
              <a:gd name="connsiteY3-66" fmla="*/ 1728192 h 1728192"/>
              <a:gd name="connsiteX4-67" fmla="*/ 0 w 8993188"/>
              <a:gd name="connsiteY4-68" fmla="*/ 1728192 h 1728192"/>
              <a:gd name="connsiteX5-69" fmla="*/ 0 w 8993188"/>
              <a:gd name="connsiteY5-70" fmla="*/ 0 h 1728192"/>
              <a:gd name="connsiteX0-71" fmla="*/ 0 w 8993188"/>
              <a:gd name="connsiteY0-72" fmla="*/ 0 h 1728192"/>
              <a:gd name="connsiteX1-73" fmla="*/ 8993188 w 8993188"/>
              <a:gd name="connsiteY1-74" fmla="*/ 0 h 1728192"/>
              <a:gd name="connsiteX2-75" fmla="*/ 8461248 w 8993188"/>
              <a:gd name="connsiteY2-76" fmla="*/ 1265513 h 1728192"/>
              <a:gd name="connsiteX3-77" fmla="*/ 8993188 w 8993188"/>
              <a:gd name="connsiteY3-78" fmla="*/ 1728192 h 1728192"/>
              <a:gd name="connsiteX4-79" fmla="*/ 0 w 8993188"/>
              <a:gd name="connsiteY4-80" fmla="*/ 1728192 h 1728192"/>
              <a:gd name="connsiteX5-81" fmla="*/ 0 w 8993188"/>
              <a:gd name="connsiteY5-82" fmla="*/ 0 h 1728192"/>
            </a:gdLst>
            <a:ahLst/>
            <a:cxnLst>
              <a:cxn ang="0">
                <a:pos x="connsiteX0-71" y="connsiteY0-72"/>
              </a:cxn>
              <a:cxn ang="0">
                <a:pos x="connsiteX1-73" y="connsiteY1-74"/>
              </a:cxn>
              <a:cxn ang="0">
                <a:pos x="connsiteX2-75" y="connsiteY2-76"/>
              </a:cxn>
              <a:cxn ang="0">
                <a:pos x="connsiteX3-77" y="connsiteY3-78"/>
              </a:cxn>
              <a:cxn ang="0">
                <a:pos x="connsiteX4-79" y="connsiteY4-80"/>
              </a:cxn>
              <a:cxn ang="0">
                <a:pos x="connsiteX5-81" y="connsiteY5-82"/>
              </a:cxn>
            </a:cxnLst>
            <a:rect l="l" t="t" r="r" b="b"/>
            <a:pathLst>
              <a:path w="8993188" h="1728192">
                <a:moveTo>
                  <a:pt x="0" y="0"/>
                </a:moveTo>
                <a:lnTo>
                  <a:pt x="8993188" y="0"/>
                </a:lnTo>
                <a:cubicBezTo>
                  <a:pt x="8990627" y="214574"/>
                  <a:pt x="8439425" y="892443"/>
                  <a:pt x="8461248" y="1265513"/>
                </a:cubicBezTo>
                <a:cubicBezTo>
                  <a:pt x="8439425" y="1261243"/>
                  <a:pt x="8441987" y="1647118"/>
                  <a:pt x="8993188" y="1728192"/>
                </a:cubicBez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318896" y="3947818"/>
            <a:ext cx="7552331" cy="200100"/>
          </a:xfrm>
          <a:prstGeom prst="rect">
            <a:avLst/>
          </a:prstGeom>
          <a:solidFill>
            <a:srgbClr val="006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02479" y="2561219"/>
            <a:ext cx="2112053" cy="741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2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2</a:t>
            </a:r>
            <a:endParaRPr lang="zh-CN" altLang="en-US" sz="422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23844" y="2342038"/>
            <a:ext cx="5542280" cy="1389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4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文化及荣誉</a:t>
            </a:r>
            <a:endParaRPr lang="zh-CN" altLang="en-US" sz="84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30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30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3630"/>
  <p:tag name="KSO_WM_TEMPLATE_THUMBS_INDEX" val="1、4、7、8、12、14、15、17、20、21、22、23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3630"/>
  <p:tag name="KSO_WM_SPECIAL_SOURCE" val="bdnull"/>
</p:tagLst>
</file>

<file path=ppt/tags/tag138.xml><?xml version="1.0" encoding="utf-8"?>
<p:tagLst xmlns:p="http://schemas.openxmlformats.org/presentationml/2006/main">
  <p:tag name="MASKTAG" val="bgMask"/>
</p:tagLst>
</file>

<file path=ppt/tags/tag139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a"/>
  <p:tag name="KSO_WM_UNIT_INDEX" val="1_1_1"/>
  <p:tag name="KSO_WM_UNIT_ID" val="diagram20189166_1*l_h_a*1_1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DIAGRAM_GROUP_CODE" val="l1-1"/>
  <p:tag name="KSO_WM_UNIT_PRESET_TEXT" val="年度工作概况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i"/>
  <p:tag name="KSO_WM_UNIT_INDEX" val="1_1_1"/>
  <p:tag name="KSO_WM_UNIT_ID" val="diagram20189166_1*l_h_i*1_1_1"/>
  <p:tag name="KSO_WM_UNIT_LAYERLEVEL" val="1_1_1"/>
  <p:tag name="KSO_WM_BEAUTIFY_FLAG" val="#wm#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41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a"/>
  <p:tag name="KSO_WM_UNIT_INDEX" val="1_2_1"/>
  <p:tag name="KSO_WM_UNIT_ID" val="diagram20189166_1*l_h_a*1_2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DIAGRAM_GROUP_CODE" val="l1-1"/>
  <p:tag name="KSO_WM_UNIT_PRESET_TEXT" val="工作完成情况"/>
  <p:tag name="KSO_WM_UNIT_TEXT_FILL_FORE_SCHEMECOLOR_INDEX" val="13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i"/>
  <p:tag name="KSO_WM_UNIT_INDEX" val="1_2_1"/>
  <p:tag name="KSO_WM_UNIT_ID" val="diagram20189166_1*l_h_i*1_2_1"/>
  <p:tag name="KSO_WM_UNIT_LAYERLEVEL" val="1_1_1"/>
  <p:tag name="KSO_WM_BEAUTIFY_FLAG" val="#wm#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a"/>
  <p:tag name="KSO_WM_UNIT_INDEX" val="1_3_1"/>
  <p:tag name="KSO_WM_UNIT_ID" val="diagram20189166_1*l_h_a*1_3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DIAGRAM_GROUP_CODE" val="l1-1"/>
  <p:tag name="KSO_WM_UNIT_PRESET_TEXT" val="项目成果展示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i"/>
  <p:tag name="KSO_WM_UNIT_INDEX" val="1_3_1"/>
  <p:tag name="KSO_WM_UNIT_ID" val="diagram20189166_1*l_h_i*1_3_1"/>
  <p:tag name="KSO_WM_UNIT_LAYERLEVEL" val="1_1_1"/>
  <p:tag name="KSO_WM_BEAUTIFY_FLAG" val="#wm#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a"/>
  <p:tag name="KSO_WM_UNIT_INDEX" val="1_4_1"/>
  <p:tag name="KSO_WM_UNIT_ID" val="diagram20189166_1*l_h_a*1_4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DIAGRAM_GROUP_CODE" val="l1-1"/>
  <p:tag name="KSO_WM_UNIT_PRESET_TEXT" val="工作不足之处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i"/>
  <p:tag name="KSO_WM_UNIT_INDEX" val="1_4_1"/>
  <p:tag name="KSO_WM_UNIT_ID" val="diagram20189166_1*l_h_i*1_4_1"/>
  <p:tag name="KSO_WM_UNIT_LAYERLEVEL" val="1_1_1"/>
  <p:tag name="KSO_WM_BEAUTIFY_FLAG" val="#wm#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a"/>
  <p:tag name="KSO_WM_UNIT_INDEX" val="1_5_1"/>
  <p:tag name="KSO_WM_UNIT_ID" val="diagram20189166_1*l_h_a*1_5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DIAGRAM_GROUP_CODE" val="l1-1"/>
  <p:tag name="KSO_WM_UNIT_PRESET_TEXT" val="明年工作计划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UNIT_TYPE" val="l_h_i"/>
  <p:tag name="KSO_WM_UNIT_INDEX" val="1_5_1"/>
  <p:tag name="KSO_WM_UNIT_ID" val="diagram20189166_1*l_h_i*1_5_1"/>
  <p:tag name="KSO_WM_UNIT_LAYERLEVEL" val="1_1_1"/>
  <p:tag name="KSO_WM_BEAUTIFY_FLAG" val="#wm#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PLACING_PICTURE_USER_VIEWPORT" val="{&quot;height&quot;:7190,&quot;width&quot;:5554}"/>
  <p:tag name="KSO_WM_UNIT_PLACING_PICTURE_USER_RELATIVERECTANGLE" val="{&quot;bottom&quot;:0.02177,&quot;left&quot;:0,&quot;right&quot;:0,&quot;top&quot;:0}"/>
  <p:tag name="KSO_WM_UNIT_PLACING_PICTURE_COLLAGE_RELATIVERECTANGLE" val="{&quot;bottom&quot;:0,&quot;left&quot;:0.06570834135665868,&quot;right&quot;:0.06570834135665868,&quot;top&quot;:0}"/>
  <p:tag name="KSO_WM_UNIT_PLACING_PICTURE_COLLAGE_VIEWPORT" val="{&quot;height&quot;:6694,&quot;width&quot;:4682.298182819382}"/>
  <p:tag name="KSO_WM_UNIT_PLACING_PICTURE_INFO" val="{&quot;code&quot;:&quot;aB[1]&quot;,&quot;full_picture&quot;:false,&quot;last_crop_picture&quot;:&quot;aB[1]&quot;,&quot;scheme&quot;:&quot;3-2&quot;,&quot;spacing&quot;:5}"/>
  <p:tag name="KSO_WM_UNIT_PLACING_PICTURE" val="124002.829"/>
  <p:tag name="KSO_WM_BEAUTIFY_FLAG" val=""/>
  <p:tag name="KSO_WM_UNIT_TYPE" val=""/>
  <p:tag name="KSO_WM_UNIT_INDEX" val=""/>
  <p:tag name="KSO_WM_UNIT_ID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PLACING_PICTURE_USER_VIEWPORT" val="{&quot;height&quot;:4027,&quot;width&quot;:4295}"/>
  <p:tag name="KSO_WM_UNIT_PLACING_PICTURE_USER_RELATIVERECTANGLE" val="{&quot;bottom&quot;:0,&quot;left&quot;:0,&quot;right&quot;:0,&quot;top&quot;:0}"/>
  <p:tag name="KSO_WM_UNIT_PLACING_PICTURE_COLLAGE_RELATIVERECTANGLE" val="{&quot;bottom&quot;:0.102140878638951,&quot;left&quot;:0,&quot;right&quot;:0,&quot;top&quot;:0.102140878638951}"/>
  <p:tag name="KSO_WM_UNIT_PLACING_PICTURE_COLLAGE_VIEWPORT" val="{&quot;height&quot;:3277.590587602761,&quot;width&quot;:4393.158086909014}"/>
  <p:tag name="KSO_WM_UNIT_PLACING_PICTURE_INFO" val="{&quot;code&quot;:&quot;aB[1]&quot;,&quot;full_picture&quot;:false,&quot;last_crop_picture&quot;:&quot;aB[1]&quot;,&quot;scheme&quot;:&quot;3-2&quot;,&quot;spacing&quot;:5}"/>
  <p:tag name="KSO_WM_UNIT_PLACING_PICTURE" val="124002.829"/>
  <p:tag name="KSO_WM_BEAUTIFY_FLAG" val=""/>
  <p:tag name="KSO_WM_UNIT_TYPE" val=""/>
  <p:tag name="KSO_WM_UNIT_INDEX" val=""/>
  <p:tag name="KSO_WM_UNIT_ID" val=""/>
</p:tagLst>
</file>

<file path=ppt/tags/tag151.xml><?xml version="1.0" encoding="utf-8"?>
<p:tagLst xmlns:p="http://schemas.openxmlformats.org/presentationml/2006/main">
  <p:tag name="KSO_WM_UNIT_PLACING_PICTURE_USER_VIEWPORT" val="{&quot;height&quot;:3053,&quot;width&quot;:4295}"/>
  <p:tag name="KSO_WM_UNIT_PLACING_PICTURE_USER_RELATIVERECTANGLE" val="{&quot;bottom&quot;:0,&quot;left&quot;:0,&quot;right&quot;:0,&quot;top&quot;:0}"/>
  <p:tag name="KSO_WM_UNIT_PLACING_PICTURE_COLLAGE_RELATIVERECTANGLE" val="{&quot;bottom&quot;:0,&quot;left&quot;:0.02361742875009915,&quot;right&quot;:0.02361742875009915,&quot;top&quot;:0}"/>
  <p:tag name="KSO_WM_UNIT_PLACING_PICTURE_COLLAGE_VIEWPORT" val="{&quot;height&quot;:3277.590587602761,&quot;width&quot;:4393.158086909014}"/>
  <p:tag name="KSO_WM_UNIT_PLACING_PICTURE_INFO" val="{&quot;code&quot;:&quot;aB[1]&quot;,&quot;full_picture&quot;:false,&quot;last_crop_picture&quot;:&quot;aB[1]&quot;,&quot;scheme&quot;:&quot;3-2&quot;,&quot;spacing&quot;:5}"/>
  <p:tag name="KSO_WM_UNIT_PLACING_PICTURE" val="124002.829"/>
  <p:tag name="KSO_WM_BEAUTIFY_FLAG" val=""/>
  <p:tag name="KSO_WM_UNIT_TYPE" val=""/>
  <p:tag name="KSO_WM_UNIT_INDEX" val=""/>
  <p:tag name="KSO_WM_UNIT_ID" val=""/>
</p:tagLst>
</file>

<file path=ppt/tags/tag152.xml><?xml version="1.0" encoding="utf-8"?>
<p:tagLst xmlns:p="http://schemas.openxmlformats.org/presentationml/2006/main">
  <p:tag name="KSO_WM_TEMPLATE_CATEGORY" val="diagram"/>
  <p:tag name="KSO_WM_TEMPLATE_INDEX" val="20189166"/>
  <p:tag name="KSO_WM_TAG_VERSION" val="1.0"/>
  <p:tag name="KSO_WM_SLIDE_ID" val="diagram20189166_1"/>
  <p:tag name="KSO_WM_SLIDE_INDEX" val="1"/>
  <p:tag name="KSO_WM_SLIDE_ITEM_CNT" val="5"/>
  <p:tag name="KSO_WM_SLIDE_LAYOUT" val="a_l"/>
  <p:tag name="KSO_WM_SLIDE_LAYOUT_CNT" val="1_1"/>
  <p:tag name="KSO_WM_SLIDE_TYPE" val="contents"/>
  <p:tag name="KSO_WM_SLIDE_SUBTYPE" val="diag"/>
  <p:tag name="KSO_WM_BEAUTIFY_FLAG" val="#wm#"/>
  <p:tag name="KSO_WM_DIAGRAM_GROUP_CODE" val="l1-1"/>
  <p:tag name="KSO_WM_TEMPLATE_THUMBS_INDEX" val="1、2、5、9、13、15、23、26、28、34、39、47、55、62、64、65、"/>
  <p:tag name="KSO_WM_TEMPLATE_SUBCATEGORY" val="ai"/>
  <p:tag name="KSO_WM_SPECIAL_SOURCE" val="bdnull"/>
</p:tagLst>
</file>

<file path=ppt/tags/tag153.xml><?xml version="1.0" encoding="utf-8"?>
<p:tagLst xmlns:p="http://schemas.openxmlformats.org/presentationml/2006/main">
  <p:tag name="KSO_WM_SPECIAL_SOURCE" val="bdnull"/>
</p:tagLst>
</file>

<file path=ppt/tags/tag154.xml><?xml version="1.0" encoding="utf-8"?>
<p:tagLst xmlns:p="http://schemas.openxmlformats.org/presentationml/2006/main">
  <p:tag name="MASKTAG" val="bgMask"/>
</p:tagLst>
</file>

<file path=ppt/tags/tag155.xml><?xml version="1.0" encoding="utf-8"?>
<p:tagLst xmlns:p="http://schemas.openxmlformats.org/presentationml/2006/main">
  <p:tag name="KSO_WM_SPECIAL_SOURCE" val="bdnull"/>
</p:tagLst>
</file>

<file path=ppt/tags/tag156.xml><?xml version="1.0" encoding="utf-8"?>
<p:tagLst xmlns:p="http://schemas.openxmlformats.org/presentationml/2006/main">
  <p:tag name="MASKTAG" val="bgMask"/>
</p:tagLst>
</file>

<file path=ppt/tags/tag157.xml><?xml version="1.0" encoding="utf-8"?>
<p:tagLst xmlns:p="http://schemas.openxmlformats.org/presentationml/2006/main">
  <p:tag name="KSO_WM_SPECIAL_SOURCE" val="bdnull"/>
</p:tagLst>
</file>

<file path=ppt/tags/tag158.xml><?xml version="1.0" encoding="utf-8"?>
<p:tagLst xmlns:p="http://schemas.openxmlformats.org/presentationml/2006/main">
  <p:tag name="KSO_WM_SPECIAL_SOURCE" val="bdnull"/>
</p:tagLst>
</file>

<file path=ppt/tags/tag159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PECIAL_SOURCE" val="bdnull"/>
</p:tagLst>
</file>

<file path=ppt/tags/tag161.xml><?xml version="1.0" encoding="utf-8"?>
<p:tagLst xmlns:p="http://schemas.openxmlformats.org/presentationml/2006/main">
  <p:tag name="KSO_WM_SPECIAL_SOURCE" val="bdnull"/>
</p:tagLst>
</file>

<file path=ppt/tags/tag162.xml><?xml version="1.0" encoding="utf-8"?>
<p:tagLst xmlns:p="http://schemas.openxmlformats.org/presentationml/2006/main">
  <p:tag name="KSO_WM_SPECIAL_SOURCE" val="bdnull"/>
</p:tagLst>
</file>

<file path=ppt/tags/tag163.xml><?xml version="1.0" encoding="utf-8"?>
<p:tagLst xmlns:p="http://schemas.openxmlformats.org/presentationml/2006/main">
  <p:tag name="KSO_WM_SPECIAL_SOURCE" val="bdnull"/>
</p:tagLst>
</file>

<file path=ppt/tags/tag164.xml><?xml version="1.0" encoding="utf-8"?>
<p:tagLst xmlns:p="http://schemas.openxmlformats.org/presentationml/2006/main">
  <p:tag name="KSO_WM_SPECIAL_SOURCE" val="bdnull"/>
</p:tagLst>
</file>

<file path=ppt/tags/tag165.xml><?xml version="1.0" encoding="utf-8"?>
<p:tagLst xmlns:p="http://schemas.openxmlformats.org/presentationml/2006/main">
  <p:tag name="KSO_WM_SPECIAL_SOURCE" val="bdnull"/>
</p:tagLst>
</file>

<file path=ppt/tags/tag166.xml><?xml version="1.0" encoding="utf-8"?>
<p:tagLst xmlns:p="http://schemas.openxmlformats.org/presentationml/2006/main">
  <p:tag name="KSO_WM_SPECIAL_SOURCE" val="bdnull"/>
</p:tagLst>
</file>

<file path=ppt/tags/tag167.xml><?xml version="1.0" encoding="utf-8"?>
<p:tagLst xmlns:p="http://schemas.openxmlformats.org/presentationml/2006/main">
  <p:tag name="MH" val="20160830113111"/>
  <p:tag name="MH_LIBRARY" val="CONTENTS"/>
  <p:tag name="MH_AUTOCOLOR" val="TRUE"/>
  <p:tag name="MH_TYPE" val="SECTION"/>
  <p:tag name="ID" val="547126"/>
  <p:tag name="KSO_WM_SPECIAL_SOURCE" val="bdnull"/>
</p:tagLst>
</file>

<file path=ppt/tags/tag168.xml><?xml version="1.0" encoding="utf-8"?>
<p:tagLst xmlns:p="http://schemas.openxmlformats.org/presentationml/2006/main">
  <p:tag name="KSO_WM_SPECIAL_SOURCE" val="bdnull"/>
</p:tagLst>
</file>

<file path=ppt/tags/tag169.xml><?xml version="1.0" encoding="utf-8"?>
<p:tagLst xmlns:p="http://schemas.openxmlformats.org/presentationml/2006/main">
  <p:tag name="MH" val="20160830113111"/>
  <p:tag name="MH_LIBRARY" val="CONTENTS"/>
  <p:tag name="MH_AUTOCOLOR" val="TRUE"/>
  <p:tag name="MH_TYPE" val="SECTION"/>
  <p:tag name="ID" val="547126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MH" val="20160830113111"/>
  <p:tag name="MH_LIBRARY" val="CONTENTS"/>
  <p:tag name="MH_AUTOCOLOR" val="TRUE"/>
  <p:tag name="MH_TYPE" val="SECTION"/>
  <p:tag name="ID" val="547126"/>
  <p:tag name="KSO_WM_SPECIAL_SOURCE" val="bdnull"/>
</p:tagLst>
</file>

<file path=ppt/tags/tag171.xml><?xml version="1.0" encoding="utf-8"?>
<p:tagLst xmlns:p="http://schemas.openxmlformats.org/presentationml/2006/main">
  <p:tag name="MH" val="20160830113111"/>
  <p:tag name="MH_LIBRARY" val="CONTENTS"/>
  <p:tag name="MH_AUTOCOLOR" val="TRUE"/>
  <p:tag name="MH_TYPE" val="SECTION"/>
  <p:tag name="ID" val="547126"/>
  <p:tag name="KSO_WM_SPECIAL_SOURCE" val="bdnull"/>
</p:tagLst>
</file>

<file path=ppt/tags/tag172.xml><?xml version="1.0" encoding="utf-8"?>
<p:tagLst xmlns:p="http://schemas.openxmlformats.org/presentationml/2006/main">
  <p:tag name="MH" val="20160830113111"/>
  <p:tag name="MH_LIBRARY" val="CONTENTS"/>
  <p:tag name="MH_AUTOCOLOR" val="TRUE"/>
  <p:tag name="MH_TYPE" val="SECTION"/>
  <p:tag name="ID" val="547126"/>
  <p:tag name="KSO_WM_SPECIAL_SOURCE" val="bdnull"/>
</p:tagLst>
</file>

<file path=ppt/tags/tag173.xml><?xml version="1.0" encoding="utf-8"?>
<p:tagLst xmlns:p="http://schemas.openxmlformats.org/presentationml/2006/main">
  <p:tag name="KSO_WM_SPECIAL_SOURCE" val="bdnull"/>
</p:tagLst>
</file>

<file path=ppt/tags/tag174.xml><?xml version="1.0" encoding="utf-8"?>
<p:tagLst xmlns:p="http://schemas.openxmlformats.org/presentationml/2006/main">
  <p:tag name="KSO_WM_SPECIAL_SOURCE" val="bdnull"/>
</p:tagLst>
</file>

<file path=ppt/tags/tag175.xml><?xml version="1.0" encoding="utf-8"?>
<p:tagLst xmlns:p="http://schemas.openxmlformats.org/presentationml/2006/main">
  <p:tag name="KSO_WM_SPECIAL_SOURCE" val="bdnull"/>
</p:tagLst>
</file>

<file path=ppt/tags/tag176.xml><?xml version="1.0" encoding="utf-8"?>
<p:tagLst xmlns:p="http://schemas.openxmlformats.org/presentationml/2006/main">
  <p:tag name="KSO_WM_SPECIAL_SOURCE" val="bdnull"/>
</p:tagLst>
</file>

<file path=ppt/tags/tag177.xml><?xml version="1.0" encoding="utf-8"?>
<p:tagLst xmlns:p="http://schemas.openxmlformats.org/presentationml/2006/main">
  <p:tag name="KSO_WM_SPECIAL_SOURCE" val="bdnull"/>
</p:tagLst>
</file>

<file path=ppt/tags/tag178.xml><?xml version="1.0" encoding="utf-8"?>
<p:tagLst xmlns:p="http://schemas.openxmlformats.org/presentationml/2006/main">
  <p:tag name="KSO_WM_SPECIAL_SOURCE" val="bdnull"/>
</p:tagLst>
</file>

<file path=ppt/tags/tag179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PECIAL_SOURCE" val="bdnull"/>
</p:tagLst>
</file>

<file path=ppt/tags/tag181.xml><?xml version="1.0" encoding="utf-8"?>
<p:tagLst xmlns:p="http://schemas.openxmlformats.org/presentationml/2006/main">
  <p:tag name="KSO_WM_SPECIAL_SOURCE" val="bdnull"/>
</p:tagLst>
</file>

<file path=ppt/tags/tag182.xml><?xml version="1.0" encoding="utf-8"?>
<p:tagLst xmlns:p="http://schemas.openxmlformats.org/presentationml/2006/main">
  <p:tag name="KSO_WM_SPECIAL_SOURCE" val="bdnull"/>
</p:tagLst>
</file>

<file path=ppt/tags/tag183.xml><?xml version="1.0" encoding="utf-8"?>
<p:tagLst xmlns:p="http://schemas.openxmlformats.org/presentationml/2006/main">
  <p:tag name="KSO_WM_SPECIAL_SOURCE" val="bdnull"/>
</p:tagLst>
</file>

<file path=ppt/tags/tag184.xml><?xml version="1.0" encoding="utf-8"?>
<p:tagLst xmlns:p="http://schemas.openxmlformats.org/presentationml/2006/main">
  <p:tag name="KSO_WM_SPECIAL_SOURCE" val="bdnull"/>
</p:tagLst>
</file>

<file path=ppt/tags/tag185.xml><?xml version="1.0" encoding="utf-8"?>
<p:tagLst xmlns:p="http://schemas.openxmlformats.org/presentationml/2006/main">
  <p:tag name="KSO_WM_SPECIAL_SOURCE" val="bdnull"/>
</p:tagLst>
</file>

<file path=ppt/tags/tag186.xml><?xml version="1.0" encoding="utf-8"?>
<p:tagLst xmlns:p="http://schemas.openxmlformats.org/presentationml/2006/main">
  <p:tag name="KSO_WM_SPECIAL_SOURCE" val="bdnull"/>
</p:tagLst>
</file>

<file path=ppt/tags/tag187.xml><?xml version="1.0" encoding="utf-8"?>
<p:tagLst xmlns:p="http://schemas.openxmlformats.org/presentationml/2006/main">
  <p:tag name="KSO_WM_SPECIAL_SOURCE" val="bdnull"/>
</p:tagLst>
</file>

<file path=ppt/tags/tag188.xml><?xml version="1.0" encoding="utf-8"?>
<p:tagLst xmlns:p="http://schemas.openxmlformats.org/presentationml/2006/main">
  <p:tag name="KSO_WM_SPECIAL_SOURCE" val="bdnull"/>
</p:tagLst>
</file>

<file path=ppt/tags/tag189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PECIAL_SOURCE" val="bdnull"/>
</p:tagLst>
</file>

<file path=ppt/tags/tag191.xml><?xml version="1.0" encoding="utf-8"?>
<p:tagLst xmlns:p="http://schemas.openxmlformats.org/presentationml/2006/main">
  <p:tag name="KSO_WM_SPECIAL_SOURCE" val="bdnull"/>
</p:tagLst>
</file>

<file path=ppt/tags/tag192.xml><?xml version="1.0" encoding="utf-8"?>
<p:tagLst xmlns:p="http://schemas.openxmlformats.org/presentationml/2006/main">
  <p:tag name="KSO_WM_SPECIAL_SOURCE" val="bdnull"/>
</p:tagLst>
</file>

<file path=ppt/tags/tag193.xml><?xml version="1.0" encoding="utf-8"?>
<p:tagLst xmlns:p="http://schemas.openxmlformats.org/presentationml/2006/main">
  <p:tag name="KSO_WM_SPECIAL_SOURCE" val="bdnull"/>
</p:tagLst>
</file>

<file path=ppt/tags/tag194.xml><?xml version="1.0" encoding="utf-8"?>
<p:tagLst xmlns:p="http://schemas.openxmlformats.org/presentationml/2006/main">
  <p:tag name="KSO_WM_SPECIAL_SOURCE" val="bdnull"/>
</p:tagLst>
</file>

<file path=ppt/tags/tag195.xml><?xml version="1.0" encoding="utf-8"?>
<p:tagLst xmlns:p="http://schemas.openxmlformats.org/presentationml/2006/main">
  <p:tag name="KSO_WM_SPECIAL_SOURCE" val="bdnull"/>
</p:tagLst>
</file>

<file path=ppt/tags/tag196.xml><?xml version="1.0" encoding="utf-8"?>
<p:tagLst xmlns:p="http://schemas.openxmlformats.org/presentationml/2006/main">
  <p:tag name="KSO_WM_SPECIAL_SOURCE" val="bdnull"/>
</p:tagLst>
</file>

<file path=ppt/tags/tag197.xml><?xml version="1.0" encoding="utf-8"?>
<p:tagLst xmlns:p="http://schemas.openxmlformats.org/presentationml/2006/main">
  <p:tag name="KSO_WM_SPECIAL_SOURCE" val="bdnull"/>
</p:tagLst>
</file>

<file path=ppt/tags/tag198.xml><?xml version="1.0" encoding="utf-8"?>
<p:tagLst xmlns:p="http://schemas.openxmlformats.org/presentationml/2006/main">
  <p:tag name="KSO_WM_SPECIAL_SOURCE" val="bdnull"/>
</p:tagLst>
</file>

<file path=ppt/tags/tag19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PECIAL_SOURCE" val="bdnull"/>
</p:tagLst>
</file>

<file path=ppt/tags/tag201.xml><?xml version="1.0" encoding="utf-8"?>
<p:tagLst xmlns:p="http://schemas.openxmlformats.org/presentationml/2006/main">
  <p:tag name="KSO_WM_SPECIAL_SOURCE" val="bdnull"/>
</p:tagLst>
</file>

<file path=ppt/tags/tag202.xml><?xml version="1.0" encoding="utf-8"?>
<p:tagLst xmlns:p="http://schemas.openxmlformats.org/presentationml/2006/main">
  <p:tag name="KSO_WM_SPECIAL_SOURCE" val="bdnull"/>
</p:tagLst>
</file>

<file path=ppt/tags/tag203.xml><?xml version="1.0" encoding="utf-8"?>
<p:tagLst xmlns:p="http://schemas.openxmlformats.org/presentationml/2006/main">
  <p:tag name="KSO_WM_SPECIAL_SOURCE" val="bdnull"/>
</p:tagLst>
</file>

<file path=ppt/tags/tag204.xml><?xml version="1.0" encoding="utf-8"?>
<p:tagLst xmlns:p="http://schemas.openxmlformats.org/presentationml/2006/main">
  <p:tag name="KSO_WM_SPECIAL_SOURCE" val="bdnull"/>
</p:tagLst>
</file>

<file path=ppt/tags/tag205.xml><?xml version="1.0" encoding="utf-8"?>
<p:tagLst xmlns:p="http://schemas.openxmlformats.org/presentationml/2006/main">
  <p:tag name="KSO_WM_UNIT_PLACING_PICTURE_USER_VIEWPORT" val="{&quot;height&quot;:5730.856692913386,&quot;width&quot;:9080.36062992126}"/>
</p:tagLst>
</file>

<file path=ppt/tags/tag206.xml><?xml version="1.0" encoding="utf-8"?>
<p:tagLst xmlns:p="http://schemas.openxmlformats.org/presentationml/2006/main">
  <p:tag name="KSO_WM_SPECIAL_SOURCE" val="bdnull"/>
</p:tagLst>
</file>

<file path=ppt/tags/tag207.xml><?xml version="1.0" encoding="utf-8"?>
<p:tagLst xmlns:p="http://schemas.openxmlformats.org/presentationml/2006/main">
  <p:tag name="KSO_WM_SPECIAL_SOURCE" val="bdnull"/>
</p:tagLst>
</file>

<file path=ppt/tags/tag208.xml><?xml version="1.0" encoding="utf-8"?>
<p:tagLst xmlns:p="http://schemas.openxmlformats.org/presentationml/2006/main">
  <p:tag name="ISPRING_ULTRA_SCORM_COURSE_ID" val="365F91E6-F2FC-40D1-A088-93FFCF567C2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348.pptx"/>
  <p:tag name="KSO_DOCER_TEMPLATE_OPEN_ONCE_MARK" val="1"/>
  <p:tag name="commondata" val="eyJoZGlkIjoiYjA1MTc4MWJhMmUyOGNkMWUyNzg4MDUyZTdkZDI2YTgifQ=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SUBTYPE" val="q"/>
  <p:tag name="KSO_WM_UNIT_TYPE" val="i"/>
  <p:tag name="KSO_WM_UNIT_INDEX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heme/theme1.xml><?xml version="1.0" encoding="utf-8"?>
<a:theme xmlns:a="http://schemas.openxmlformats.org/drawingml/2006/main" name="第一PPT，www.1ppt.com">
  <a:themeElements>
    <a:clrScheme name="自定义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602E"/>
      </a:accent1>
      <a:accent2>
        <a:srgbClr val="53B129"/>
      </a:accent2>
      <a:accent3>
        <a:srgbClr val="02602E"/>
      </a:accent3>
      <a:accent4>
        <a:srgbClr val="53B129"/>
      </a:accent4>
      <a:accent5>
        <a:srgbClr val="02602E"/>
      </a:accent5>
      <a:accent6>
        <a:srgbClr val="53B129"/>
      </a:accent6>
      <a:hlink>
        <a:srgbClr val="02602E"/>
      </a:hlink>
      <a:folHlink>
        <a:srgbClr val="53B12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4851A8"/>
          </a:solidFill>
        </a:ln>
      </a:spPr>
      <a:bodyPr wrap="square">
        <a:spAutoFit/>
      </a:bodyPr>
      <a:lstStyle>
        <a:defPPr algn="ctr">
          <a:lnSpc>
            <a:spcPct val="120000"/>
          </a:lnSpc>
          <a:defRPr sz="2000" dirty="0" smtClean="0"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10111">
      <a:dk1>
        <a:sysClr val="windowText" lastClr="000000"/>
      </a:dk1>
      <a:lt1>
        <a:sysClr val="window" lastClr="FFFFFF"/>
      </a:lt1>
      <a:dk2>
        <a:srgbClr val="F6F6F6"/>
      </a:dk2>
      <a:lt2>
        <a:srgbClr val="FFFFFF"/>
      </a:lt2>
      <a:accent1>
        <a:srgbClr val="456676"/>
      </a:accent1>
      <a:accent2>
        <a:srgbClr val="4C696C"/>
      </a:accent2>
      <a:accent3>
        <a:srgbClr val="526C62"/>
      </a:accent3>
      <a:accent4>
        <a:srgbClr val="597059"/>
      </a:accent4>
      <a:accent5>
        <a:srgbClr val="5F734F"/>
      </a:accent5>
      <a:accent6>
        <a:srgbClr val="667645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5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2602E"/>
    </a:accent1>
    <a:accent2>
      <a:srgbClr val="53B129"/>
    </a:accent2>
    <a:accent3>
      <a:srgbClr val="02602E"/>
    </a:accent3>
    <a:accent4>
      <a:srgbClr val="53B129"/>
    </a:accent4>
    <a:accent5>
      <a:srgbClr val="02602E"/>
    </a:accent5>
    <a:accent6>
      <a:srgbClr val="53B129"/>
    </a:accent6>
    <a:hlink>
      <a:srgbClr val="02602E"/>
    </a:hlink>
    <a:folHlink>
      <a:srgbClr val="53B12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5219</Words>
  <Application>WPS 演示</Application>
  <PresentationFormat>自定义</PresentationFormat>
  <Paragraphs>1095</Paragraphs>
  <Slides>54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54</vt:i4>
      </vt:variant>
    </vt:vector>
  </HeadingPairs>
  <TitlesOfParts>
    <vt:vector size="71" baseType="lpstr">
      <vt:lpstr>Arial</vt:lpstr>
      <vt:lpstr>宋体</vt:lpstr>
      <vt:lpstr>Wingdings</vt:lpstr>
      <vt:lpstr>Calibri</vt:lpstr>
      <vt:lpstr>Times New Roman</vt:lpstr>
      <vt:lpstr>微软雅黑</vt:lpstr>
      <vt:lpstr>Impact</vt:lpstr>
      <vt:lpstr>汉仪旗黑-85S</vt:lpstr>
      <vt:lpstr>黑体</vt:lpstr>
      <vt:lpstr>汉仪晓波折纸体简</vt:lpstr>
      <vt:lpstr>Arial Unicode MS</vt:lpstr>
      <vt:lpstr>楷体</vt:lpstr>
      <vt:lpstr>Calibri</vt:lpstr>
      <vt:lpstr>Times New Roman</vt:lpstr>
      <vt:lpstr>Calibri Light</vt:lpstr>
      <vt:lpstr>第一PPT，www.1ppt.com</vt:lpstr>
      <vt:lpstr>1_Office 主题​​</vt:lpstr>
      <vt:lpstr>PowerPoint 演示文稿</vt:lpstr>
      <vt:lpstr>PowerPoint 演示文稿</vt:lpstr>
      <vt:lpstr>PowerPoint 演示文稿</vt:lpstr>
      <vt:lpstr>公 司 合作方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跑车</dc:title>
  <dc:creator/>
  <cp:keywords>第一PPT模板网-WWW.1PPT.COM</cp:keywords>
  <cp:lastModifiedBy>七</cp:lastModifiedBy>
  <cp:revision>227</cp:revision>
  <dcterms:created xsi:type="dcterms:W3CDTF">2016-10-17T14:00:00Z</dcterms:created>
  <dcterms:modified xsi:type="dcterms:W3CDTF">2023-11-05T11:42:49Z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6685C816BB8549939B3727DB5C81AAD3</vt:lpwstr>
  </property>
</Properties>
</file>