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87" r:id="rId2"/>
    <p:sldId id="258" r:id="rId3"/>
    <p:sldId id="259" r:id="rId4"/>
    <p:sldId id="270" r:id="rId5"/>
    <p:sldId id="261" r:id="rId6"/>
    <p:sldId id="510" r:id="rId7"/>
    <p:sldId id="511" r:id="rId8"/>
    <p:sldId id="266" r:id="rId9"/>
    <p:sldId id="260" r:id="rId10"/>
    <p:sldId id="509" r:id="rId11"/>
    <p:sldId id="268" r:id="rId12"/>
    <p:sldId id="507" r:id="rId13"/>
    <p:sldId id="262" r:id="rId14"/>
    <p:sldId id="512" r:id="rId15"/>
    <p:sldId id="278" r:id="rId16"/>
    <p:sldId id="520" r:id="rId17"/>
    <p:sldId id="284" r:id="rId18"/>
    <p:sldId id="522" r:id="rId19"/>
    <p:sldId id="264" r:id="rId20"/>
    <p:sldId id="513" r:id="rId21"/>
    <p:sldId id="514" r:id="rId22"/>
    <p:sldId id="515" r:id="rId23"/>
    <p:sldId id="516" r:id="rId24"/>
    <p:sldId id="523" r:id="rId25"/>
    <p:sldId id="517" r:id="rId26"/>
    <p:sldId id="524" r:id="rId27"/>
    <p:sldId id="519" r:id="rId28"/>
    <p:sldId id="525" r:id="rId29"/>
    <p:sldId id="518"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EB0"/>
    <a:srgbClr val="006A84"/>
    <a:srgbClr val="3F3F3F"/>
    <a:srgbClr val="E7898A"/>
    <a:srgbClr val="01ACBE"/>
    <a:srgbClr val="F8C1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2" autoAdjust="0"/>
    <p:restoredTop sz="86344" autoAdjust="0"/>
  </p:normalViewPr>
  <p:slideViewPr>
    <p:cSldViewPr snapToGrid="0" showGuides="1">
      <p:cViewPr varScale="1">
        <p:scale>
          <a:sx n="116" d="100"/>
          <a:sy n="116" d="100"/>
        </p:scale>
        <p:origin x="162" y="108"/>
      </p:cViewPr>
      <p:guideLst>
        <p:guide orient="horz" pos="2160"/>
        <p:guide pos="3840"/>
      </p:guideLst>
    </p:cSldViewPr>
  </p:slideViewPr>
  <p:outlineViewPr>
    <p:cViewPr>
      <p:scale>
        <a:sx n="33" d="100"/>
        <a:sy n="33" d="100"/>
      </p:scale>
      <p:origin x="246" y="0"/>
    </p:cViewPr>
  </p:outlineViewPr>
  <p:notesTextViewPr>
    <p:cViewPr>
      <p:scale>
        <a:sx n="1" d="1"/>
        <a:sy n="1" d="1"/>
      </p:scale>
      <p:origin x="0" y="0"/>
    </p:cViewPr>
  </p:notesTextViewPr>
  <p:sorterViewPr>
    <p:cViewPr>
      <p:scale>
        <a:sx n="100" d="100"/>
        <a:sy n="100" d="100"/>
      </p:scale>
      <p:origin x="0" y="-3360"/>
    </p:cViewPr>
  </p:sorterViewPr>
  <p:notesViewPr>
    <p:cSldViewPr snapToGrid="0" showGuides="1">
      <p:cViewPr varScale="1">
        <p:scale>
          <a:sx n="87" d="100"/>
          <a:sy n="87" d="100"/>
        </p:scale>
        <p:origin x="298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E1458-52D1-400D-89A1-D064D566BFAE}" type="datetimeFigureOut">
              <a:rPr lang="zh-CN" altLang="en-US" smtClean="0"/>
              <a:pPr/>
              <a:t>2019/11/6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7A01EB-08CE-42EC-9270-BC5FA4B9837B}" type="slidenum">
              <a:rPr lang="zh-CN" altLang="en-US" smtClean="0"/>
              <a:pPr/>
              <a:t>‹#›</a:t>
            </a:fld>
            <a:endParaRPr lang="zh-CN" altLang="en-US"/>
          </a:p>
        </p:txBody>
      </p:sp>
    </p:spTree>
    <p:extLst>
      <p:ext uri="{BB962C8B-B14F-4D97-AF65-F5344CB8AC3E}">
        <p14:creationId xmlns:p14="http://schemas.microsoft.com/office/powerpoint/2010/main" val="614928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822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279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4040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7652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614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3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0152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3833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9511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61212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7597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9325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9589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4524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697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26968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54842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2006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20060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03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2235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69981-A6EB-4ED8-871A-D4919E73289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0581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69981-A6EB-4ED8-871A-D4919E73289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940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0071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64779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0E87B-222C-4A6A-A0C2-79819C0081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72819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69981-A6EB-4ED8-871A-D4919E73289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27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958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69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1348928"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7" name="图片占位符 16"/>
          <p:cNvSpPr>
            <a:spLocks noGrp="1"/>
          </p:cNvSpPr>
          <p:nvPr>
            <p:ph type="pic" sz="quarter" idx="11"/>
          </p:nvPr>
        </p:nvSpPr>
        <p:spPr>
          <a:xfrm>
            <a:off x="3300561"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5" name="图片占位符 14"/>
          <p:cNvSpPr>
            <a:spLocks noGrp="1"/>
          </p:cNvSpPr>
          <p:nvPr>
            <p:ph type="pic" sz="quarter" idx="12"/>
          </p:nvPr>
        </p:nvSpPr>
        <p:spPr>
          <a:xfrm>
            <a:off x="5252194"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8" name="图片占位符 17"/>
          <p:cNvSpPr>
            <a:spLocks noGrp="1"/>
          </p:cNvSpPr>
          <p:nvPr>
            <p:ph type="pic" sz="quarter" idx="13"/>
          </p:nvPr>
        </p:nvSpPr>
        <p:spPr>
          <a:xfrm>
            <a:off x="7203827" y="3854550"/>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6" name="图片占位符 15"/>
          <p:cNvSpPr>
            <a:spLocks noGrp="1"/>
          </p:cNvSpPr>
          <p:nvPr>
            <p:ph type="pic" sz="quarter" idx="14"/>
          </p:nvPr>
        </p:nvSpPr>
        <p:spPr>
          <a:xfrm>
            <a:off x="9155460" y="1909227"/>
            <a:ext cx="1687613" cy="1687612"/>
          </a:xfrm>
          <a:custGeom>
            <a:avLst/>
            <a:gdLst>
              <a:gd name="connsiteX0" fmla="*/ 281274 w 1687613"/>
              <a:gd name="connsiteY0" fmla="*/ 0 h 1687612"/>
              <a:gd name="connsiteX1" fmla="*/ 1406339 w 1687613"/>
              <a:gd name="connsiteY1" fmla="*/ 0 h 1687612"/>
              <a:gd name="connsiteX2" fmla="*/ 1687613 w 1687613"/>
              <a:gd name="connsiteY2" fmla="*/ 281274 h 1687612"/>
              <a:gd name="connsiteX3" fmla="*/ 1687613 w 1687613"/>
              <a:gd name="connsiteY3" fmla="*/ 1406338 h 1687612"/>
              <a:gd name="connsiteX4" fmla="*/ 1406339 w 1687613"/>
              <a:gd name="connsiteY4" fmla="*/ 1687612 h 1687612"/>
              <a:gd name="connsiteX5" fmla="*/ 281274 w 1687613"/>
              <a:gd name="connsiteY5" fmla="*/ 1687612 h 1687612"/>
              <a:gd name="connsiteX6" fmla="*/ 0 w 1687613"/>
              <a:gd name="connsiteY6" fmla="*/ 1406338 h 1687612"/>
              <a:gd name="connsiteX7" fmla="*/ 0 w 1687613"/>
              <a:gd name="connsiteY7" fmla="*/ 281274 h 1687612"/>
              <a:gd name="connsiteX8" fmla="*/ 281274 w 1687613"/>
              <a:gd name="connsiteY8" fmla="*/ 0 h 168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13" h="1687612">
                <a:moveTo>
                  <a:pt x="281274" y="0"/>
                </a:moveTo>
                <a:lnTo>
                  <a:pt x="1406339" y="0"/>
                </a:lnTo>
                <a:cubicBezTo>
                  <a:pt x="1561682" y="0"/>
                  <a:pt x="1687613" y="125931"/>
                  <a:pt x="1687613" y="281274"/>
                </a:cubicBezTo>
                <a:lnTo>
                  <a:pt x="1687613" y="1406338"/>
                </a:lnTo>
                <a:cubicBezTo>
                  <a:pt x="1687613" y="1561681"/>
                  <a:pt x="1561682" y="1687612"/>
                  <a:pt x="1406339" y="1687612"/>
                </a:cubicBezTo>
                <a:lnTo>
                  <a:pt x="281274" y="1687612"/>
                </a:lnTo>
                <a:cubicBezTo>
                  <a:pt x="125931" y="1687612"/>
                  <a:pt x="0" y="1561681"/>
                  <a:pt x="0" y="1406338"/>
                </a:cubicBezTo>
                <a:lnTo>
                  <a:pt x="0" y="281274"/>
                </a:lnTo>
                <a:cubicBezTo>
                  <a:pt x="0" y="125931"/>
                  <a:pt x="125931" y="0"/>
                  <a:pt x="281274"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Tree>
    <p:extLst>
      <p:ext uri="{BB962C8B-B14F-4D97-AF65-F5344CB8AC3E}">
        <p14:creationId xmlns:p14="http://schemas.microsoft.com/office/powerpoint/2010/main" val="367779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4" name="图片占位符 13"/>
          <p:cNvSpPr>
            <a:spLocks noGrp="1"/>
          </p:cNvSpPr>
          <p:nvPr>
            <p:ph type="pic" sz="quarter" idx="10"/>
          </p:nvPr>
        </p:nvSpPr>
        <p:spPr>
          <a:xfrm>
            <a:off x="1733550" y="3370032"/>
            <a:ext cx="1022112" cy="1022110"/>
          </a:xfrm>
          <a:custGeom>
            <a:avLst/>
            <a:gdLst>
              <a:gd name="connsiteX0" fmla="*/ 511056 w 1022112"/>
              <a:gd name="connsiteY0" fmla="*/ 0 h 1022110"/>
              <a:gd name="connsiteX1" fmla="*/ 1022112 w 1022112"/>
              <a:gd name="connsiteY1" fmla="*/ 511055 h 1022110"/>
              <a:gd name="connsiteX2" fmla="*/ 511056 w 1022112"/>
              <a:gd name="connsiteY2" fmla="*/ 1022110 h 1022110"/>
              <a:gd name="connsiteX3" fmla="*/ 0 w 1022112"/>
              <a:gd name="connsiteY3" fmla="*/ 511055 h 1022110"/>
              <a:gd name="connsiteX4" fmla="*/ 511056 w 1022112"/>
              <a:gd name="connsiteY4" fmla="*/ 0 h 102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12" h="1022110">
                <a:moveTo>
                  <a:pt x="511056" y="0"/>
                </a:moveTo>
                <a:cubicBezTo>
                  <a:pt x="793304" y="0"/>
                  <a:pt x="1022112" y="228807"/>
                  <a:pt x="1022112" y="511055"/>
                </a:cubicBezTo>
                <a:cubicBezTo>
                  <a:pt x="1022112" y="793303"/>
                  <a:pt x="793304" y="1022110"/>
                  <a:pt x="511056" y="1022110"/>
                </a:cubicBezTo>
                <a:cubicBezTo>
                  <a:pt x="228808" y="1022110"/>
                  <a:pt x="0" y="793303"/>
                  <a:pt x="0" y="511055"/>
                </a:cubicBezTo>
                <a:cubicBezTo>
                  <a:pt x="0" y="228807"/>
                  <a:pt x="228808" y="0"/>
                  <a:pt x="511056"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dirty="0"/>
          </a:p>
        </p:txBody>
      </p:sp>
      <p:sp>
        <p:nvSpPr>
          <p:cNvPr id="15" name="图片占位符 14"/>
          <p:cNvSpPr>
            <a:spLocks noGrp="1"/>
          </p:cNvSpPr>
          <p:nvPr>
            <p:ph type="pic" sz="quarter" idx="11"/>
          </p:nvPr>
        </p:nvSpPr>
        <p:spPr>
          <a:xfrm>
            <a:off x="3149466" y="2607275"/>
            <a:ext cx="1497484" cy="1497480"/>
          </a:xfrm>
          <a:custGeom>
            <a:avLst/>
            <a:gdLst>
              <a:gd name="connsiteX0" fmla="*/ 748742 w 1497484"/>
              <a:gd name="connsiteY0" fmla="*/ 0 h 1497480"/>
              <a:gd name="connsiteX1" fmla="*/ 1497484 w 1497484"/>
              <a:gd name="connsiteY1" fmla="*/ 748740 h 1497480"/>
              <a:gd name="connsiteX2" fmla="*/ 748742 w 1497484"/>
              <a:gd name="connsiteY2" fmla="*/ 1497480 h 1497480"/>
              <a:gd name="connsiteX3" fmla="*/ 0 w 1497484"/>
              <a:gd name="connsiteY3" fmla="*/ 748740 h 1497480"/>
              <a:gd name="connsiteX4" fmla="*/ 748742 w 1497484"/>
              <a:gd name="connsiteY4" fmla="*/ 0 h 149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484" h="1497480">
                <a:moveTo>
                  <a:pt x="748742" y="0"/>
                </a:moveTo>
                <a:cubicBezTo>
                  <a:pt x="1162261" y="0"/>
                  <a:pt x="1497484" y="335222"/>
                  <a:pt x="1497484" y="748740"/>
                </a:cubicBezTo>
                <a:cubicBezTo>
                  <a:pt x="1497484" y="1162258"/>
                  <a:pt x="1162261" y="1497480"/>
                  <a:pt x="748742" y="1497480"/>
                </a:cubicBezTo>
                <a:cubicBezTo>
                  <a:pt x="335223" y="1497480"/>
                  <a:pt x="0" y="1162258"/>
                  <a:pt x="0" y="748740"/>
                </a:cubicBezTo>
                <a:cubicBezTo>
                  <a:pt x="0" y="335222"/>
                  <a:pt x="335223" y="0"/>
                  <a:pt x="748742"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6" name="图片占位符 15"/>
          <p:cNvSpPr>
            <a:spLocks noGrp="1"/>
          </p:cNvSpPr>
          <p:nvPr>
            <p:ph type="pic" sz="quarter" idx="12"/>
          </p:nvPr>
        </p:nvSpPr>
        <p:spPr>
          <a:xfrm>
            <a:off x="5040753" y="1887212"/>
            <a:ext cx="2110494" cy="2110490"/>
          </a:xfrm>
          <a:custGeom>
            <a:avLst/>
            <a:gdLst>
              <a:gd name="connsiteX0" fmla="*/ 1055247 w 2110494"/>
              <a:gd name="connsiteY0" fmla="*/ 0 h 2110490"/>
              <a:gd name="connsiteX1" fmla="*/ 2110494 w 2110494"/>
              <a:gd name="connsiteY1" fmla="*/ 1055245 h 2110490"/>
              <a:gd name="connsiteX2" fmla="*/ 1055247 w 2110494"/>
              <a:gd name="connsiteY2" fmla="*/ 2110490 h 2110490"/>
              <a:gd name="connsiteX3" fmla="*/ 0 w 2110494"/>
              <a:gd name="connsiteY3" fmla="*/ 1055245 h 2110490"/>
              <a:gd name="connsiteX4" fmla="*/ 1055247 w 2110494"/>
              <a:gd name="connsiteY4" fmla="*/ 0 h 2110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0494" h="2110490">
                <a:moveTo>
                  <a:pt x="1055247" y="0"/>
                </a:moveTo>
                <a:cubicBezTo>
                  <a:pt x="1638044" y="0"/>
                  <a:pt x="2110494" y="472449"/>
                  <a:pt x="2110494" y="1055245"/>
                </a:cubicBezTo>
                <a:cubicBezTo>
                  <a:pt x="2110494" y="1638041"/>
                  <a:pt x="1638044" y="2110490"/>
                  <a:pt x="1055247" y="2110490"/>
                </a:cubicBezTo>
                <a:cubicBezTo>
                  <a:pt x="472450" y="2110490"/>
                  <a:pt x="0" y="1638041"/>
                  <a:pt x="0" y="1055245"/>
                </a:cubicBezTo>
                <a:cubicBezTo>
                  <a:pt x="0" y="472449"/>
                  <a:pt x="472450" y="0"/>
                  <a:pt x="1055247"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7" name="图片占位符 16"/>
          <p:cNvSpPr>
            <a:spLocks noGrp="1"/>
          </p:cNvSpPr>
          <p:nvPr>
            <p:ph type="pic" sz="quarter" idx="13"/>
          </p:nvPr>
        </p:nvSpPr>
        <p:spPr>
          <a:xfrm>
            <a:off x="7545051" y="2607275"/>
            <a:ext cx="1497484" cy="1497480"/>
          </a:xfrm>
          <a:custGeom>
            <a:avLst/>
            <a:gdLst>
              <a:gd name="connsiteX0" fmla="*/ 748742 w 1497484"/>
              <a:gd name="connsiteY0" fmla="*/ 0 h 1497480"/>
              <a:gd name="connsiteX1" fmla="*/ 1497484 w 1497484"/>
              <a:gd name="connsiteY1" fmla="*/ 748740 h 1497480"/>
              <a:gd name="connsiteX2" fmla="*/ 748742 w 1497484"/>
              <a:gd name="connsiteY2" fmla="*/ 1497480 h 1497480"/>
              <a:gd name="connsiteX3" fmla="*/ 0 w 1497484"/>
              <a:gd name="connsiteY3" fmla="*/ 748740 h 1497480"/>
              <a:gd name="connsiteX4" fmla="*/ 748742 w 1497484"/>
              <a:gd name="connsiteY4" fmla="*/ 0 h 1497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7484" h="1497480">
                <a:moveTo>
                  <a:pt x="748742" y="0"/>
                </a:moveTo>
                <a:cubicBezTo>
                  <a:pt x="1162261" y="0"/>
                  <a:pt x="1497484" y="335222"/>
                  <a:pt x="1497484" y="748740"/>
                </a:cubicBezTo>
                <a:cubicBezTo>
                  <a:pt x="1497484" y="1162258"/>
                  <a:pt x="1162261" y="1497480"/>
                  <a:pt x="748742" y="1497480"/>
                </a:cubicBezTo>
                <a:cubicBezTo>
                  <a:pt x="335223" y="1497480"/>
                  <a:pt x="0" y="1162258"/>
                  <a:pt x="0" y="748740"/>
                </a:cubicBezTo>
                <a:cubicBezTo>
                  <a:pt x="0" y="335222"/>
                  <a:pt x="335223" y="0"/>
                  <a:pt x="748742"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
        <p:nvSpPr>
          <p:cNvPr id="18" name="图片占位符 17"/>
          <p:cNvSpPr>
            <a:spLocks noGrp="1"/>
          </p:cNvSpPr>
          <p:nvPr>
            <p:ph type="pic" sz="quarter" idx="14"/>
          </p:nvPr>
        </p:nvSpPr>
        <p:spPr>
          <a:xfrm>
            <a:off x="9436338" y="3370032"/>
            <a:ext cx="1022112" cy="1022110"/>
          </a:xfrm>
          <a:custGeom>
            <a:avLst/>
            <a:gdLst>
              <a:gd name="connsiteX0" fmla="*/ 511056 w 1022112"/>
              <a:gd name="connsiteY0" fmla="*/ 0 h 1022110"/>
              <a:gd name="connsiteX1" fmla="*/ 1022112 w 1022112"/>
              <a:gd name="connsiteY1" fmla="*/ 511055 h 1022110"/>
              <a:gd name="connsiteX2" fmla="*/ 511056 w 1022112"/>
              <a:gd name="connsiteY2" fmla="*/ 1022110 h 1022110"/>
              <a:gd name="connsiteX3" fmla="*/ 0 w 1022112"/>
              <a:gd name="connsiteY3" fmla="*/ 511055 h 1022110"/>
              <a:gd name="connsiteX4" fmla="*/ 511056 w 1022112"/>
              <a:gd name="connsiteY4" fmla="*/ 0 h 1022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12" h="1022110">
                <a:moveTo>
                  <a:pt x="511056" y="0"/>
                </a:moveTo>
                <a:cubicBezTo>
                  <a:pt x="793304" y="0"/>
                  <a:pt x="1022112" y="228807"/>
                  <a:pt x="1022112" y="511055"/>
                </a:cubicBezTo>
                <a:cubicBezTo>
                  <a:pt x="1022112" y="793303"/>
                  <a:pt x="793304" y="1022110"/>
                  <a:pt x="511056" y="1022110"/>
                </a:cubicBezTo>
                <a:cubicBezTo>
                  <a:pt x="228808" y="1022110"/>
                  <a:pt x="0" y="793303"/>
                  <a:pt x="0" y="511055"/>
                </a:cubicBezTo>
                <a:cubicBezTo>
                  <a:pt x="0" y="228807"/>
                  <a:pt x="228808" y="0"/>
                  <a:pt x="511056"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dirty="0"/>
          </a:p>
        </p:txBody>
      </p:sp>
    </p:spTree>
    <p:extLst>
      <p:ext uri="{BB962C8B-B14F-4D97-AF65-F5344CB8AC3E}">
        <p14:creationId xmlns:p14="http://schemas.microsoft.com/office/powerpoint/2010/main" val="4179834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876743" y="2265363"/>
            <a:ext cx="3048000" cy="3048000"/>
          </a:xfrm>
          <a:custGeom>
            <a:avLst/>
            <a:gdLst>
              <a:gd name="connsiteX0" fmla="*/ 1524000 w 3048000"/>
              <a:gd name="connsiteY0" fmla="*/ 0 h 3048000"/>
              <a:gd name="connsiteX1" fmla="*/ 3048000 w 3048000"/>
              <a:gd name="connsiteY1" fmla="*/ 1524000 h 3048000"/>
              <a:gd name="connsiteX2" fmla="*/ 1524000 w 3048000"/>
              <a:gd name="connsiteY2" fmla="*/ 3048000 h 3048000"/>
              <a:gd name="connsiteX3" fmla="*/ 0 w 3048000"/>
              <a:gd name="connsiteY3" fmla="*/ 1524000 h 3048000"/>
              <a:gd name="connsiteX4" fmla="*/ 1524000 w 3048000"/>
              <a:gd name="connsiteY4" fmla="*/ 0 h 304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3048000">
                <a:moveTo>
                  <a:pt x="1524000" y="0"/>
                </a:moveTo>
                <a:cubicBezTo>
                  <a:pt x="2365682" y="0"/>
                  <a:pt x="3048000" y="682318"/>
                  <a:pt x="3048000" y="1524000"/>
                </a:cubicBezTo>
                <a:cubicBezTo>
                  <a:pt x="3048000" y="2365682"/>
                  <a:pt x="2365682" y="3048000"/>
                  <a:pt x="1524000" y="3048000"/>
                </a:cubicBezTo>
                <a:cubicBezTo>
                  <a:pt x="682318" y="3048000"/>
                  <a:pt x="0" y="2365682"/>
                  <a:pt x="0" y="1524000"/>
                </a:cubicBezTo>
                <a:cubicBezTo>
                  <a:pt x="0" y="682318"/>
                  <a:pt x="682318" y="0"/>
                  <a:pt x="1524000" y="0"/>
                </a:cubicBezTo>
                <a:close/>
              </a:path>
            </a:pathLst>
          </a:custGeom>
          <a:solidFill>
            <a:schemeClr val="tx2">
              <a:lumMod val="50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a:endParaRPr lang="zh-CN" altLang="en-US"/>
          </a:p>
        </p:txBody>
      </p:sp>
    </p:spTree>
    <p:extLst>
      <p:ext uri="{BB962C8B-B14F-4D97-AF65-F5344CB8AC3E}">
        <p14:creationId xmlns:p14="http://schemas.microsoft.com/office/powerpoint/2010/main" val="37245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932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12" name="图片占位符 11"/>
          <p:cNvSpPr>
            <a:spLocks noGrp="1"/>
          </p:cNvSpPr>
          <p:nvPr>
            <p:ph type="pic" sz="quarter" idx="12"/>
          </p:nvPr>
        </p:nvSpPr>
        <p:spPr>
          <a:xfrm>
            <a:off x="6267450" y="1695450"/>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txBody>
          <a:bodyPr wrap="square">
            <a:noAutofit/>
          </a:bodyPr>
          <a:lstStyle/>
          <a:p>
            <a:endParaRPr lang="zh-CN" altLang="en-US"/>
          </a:p>
        </p:txBody>
      </p:sp>
      <p:sp>
        <p:nvSpPr>
          <p:cNvPr id="14" name="图片占位符 13"/>
          <p:cNvSpPr>
            <a:spLocks noGrp="1"/>
          </p:cNvSpPr>
          <p:nvPr>
            <p:ph type="pic" sz="quarter" idx="13"/>
          </p:nvPr>
        </p:nvSpPr>
        <p:spPr>
          <a:xfrm>
            <a:off x="6267450" y="4057650"/>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txBody>
          <a:bodyPr wrap="square">
            <a:noAutofit/>
          </a:bodyPr>
          <a:lstStyle/>
          <a:p>
            <a:endParaRPr lang="zh-CN" altLang="en-US"/>
          </a:p>
        </p:txBody>
      </p:sp>
      <p:sp>
        <p:nvSpPr>
          <p:cNvPr id="11" name="图片占位符 10"/>
          <p:cNvSpPr>
            <a:spLocks noGrp="1"/>
          </p:cNvSpPr>
          <p:nvPr>
            <p:ph type="pic" sz="quarter" idx="14"/>
          </p:nvPr>
        </p:nvSpPr>
        <p:spPr>
          <a:xfrm>
            <a:off x="1162050" y="1695450"/>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txBody>
          <a:bodyPr wrap="square">
            <a:noAutofit/>
          </a:bodyPr>
          <a:lstStyle/>
          <a:p>
            <a:endParaRPr lang="zh-CN" altLang="en-US"/>
          </a:p>
        </p:txBody>
      </p:sp>
      <p:sp>
        <p:nvSpPr>
          <p:cNvPr id="13" name="图片占位符 12"/>
          <p:cNvSpPr>
            <a:spLocks noGrp="1"/>
          </p:cNvSpPr>
          <p:nvPr>
            <p:ph type="pic" sz="quarter" idx="15"/>
          </p:nvPr>
        </p:nvSpPr>
        <p:spPr>
          <a:xfrm>
            <a:off x="1162050" y="4057650"/>
            <a:ext cx="1885950" cy="1885950"/>
          </a:xfrm>
          <a:custGeom>
            <a:avLst/>
            <a:gdLst>
              <a:gd name="connsiteX0" fmla="*/ 942975 w 1885950"/>
              <a:gd name="connsiteY0" fmla="*/ 0 h 1885950"/>
              <a:gd name="connsiteX1" fmla="*/ 1885950 w 1885950"/>
              <a:gd name="connsiteY1" fmla="*/ 942975 h 1885950"/>
              <a:gd name="connsiteX2" fmla="*/ 942975 w 1885950"/>
              <a:gd name="connsiteY2" fmla="*/ 1885950 h 1885950"/>
              <a:gd name="connsiteX3" fmla="*/ 0 w 1885950"/>
              <a:gd name="connsiteY3" fmla="*/ 942975 h 1885950"/>
              <a:gd name="connsiteX4" fmla="*/ 942975 w 1885950"/>
              <a:gd name="connsiteY4" fmla="*/ 0 h 1885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5950" h="1885950">
                <a:moveTo>
                  <a:pt x="942975" y="0"/>
                </a:moveTo>
                <a:cubicBezTo>
                  <a:pt x="1463766" y="0"/>
                  <a:pt x="1885950" y="422184"/>
                  <a:pt x="1885950" y="942975"/>
                </a:cubicBezTo>
                <a:cubicBezTo>
                  <a:pt x="1885950" y="1463766"/>
                  <a:pt x="1463766" y="1885950"/>
                  <a:pt x="942975" y="1885950"/>
                </a:cubicBezTo>
                <a:cubicBezTo>
                  <a:pt x="422184" y="1885950"/>
                  <a:pt x="0" y="1463766"/>
                  <a:pt x="0" y="942975"/>
                </a:cubicBezTo>
                <a:cubicBezTo>
                  <a:pt x="0" y="422184"/>
                  <a:pt x="422184" y="0"/>
                  <a:pt x="942975"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142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095828" y="1770744"/>
            <a:ext cx="3048000" cy="1872343"/>
          </a:xfrm>
          <a:custGeom>
            <a:avLst/>
            <a:gdLst>
              <a:gd name="connsiteX0" fmla="*/ 0 w 3048000"/>
              <a:gd name="connsiteY0" fmla="*/ 0 h 1872343"/>
              <a:gd name="connsiteX1" fmla="*/ 3048000 w 3048000"/>
              <a:gd name="connsiteY1" fmla="*/ 0 h 1872343"/>
              <a:gd name="connsiteX2" fmla="*/ 3048000 w 3048000"/>
              <a:gd name="connsiteY2" fmla="*/ 1872343 h 1872343"/>
              <a:gd name="connsiteX3" fmla="*/ 0 w 3048000"/>
              <a:gd name="connsiteY3" fmla="*/ 1872343 h 1872343"/>
            </a:gdLst>
            <a:ahLst/>
            <a:cxnLst>
              <a:cxn ang="0">
                <a:pos x="connsiteX0" y="connsiteY0"/>
              </a:cxn>
              <a:cxn ang="0">
                <a:pos x="connsiteX1" y="connsiteY1"/>
              </a:cxn>
              <a:cxn ang="0">
                <a:pos x="connsiteX2" y="connsiteY2"/>
              </a:cxn>
              <a:cxn ang="0">
                <a:pos x="connsiteX3" y="connsiteY3"/>
              </a:cxn>
            </a:cxnLst>
            <a:rect l="l" t="t" r="r" b="b"/>
            <a:pathLst>
              <a:path w="3048000" h="1872343">
                <a:moveTo>
                  <a:pt x="0" y="0"/>
                </a:moveTo>
                <a:lnTo>
                  <a:pt x="3048000" y="0"/>
                </a:lnTo>
                <a:lnTo>
                  <a:pt x="3048000" y="1872343"/>
                </a:lnTo>
                <a:lnTo>
                  <a:pt x="0" y="1872343"/>
                </a:ln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586514" y="4034972"/>
            <a:ext cx="3048000" cy="1872343"/>
          </a:xfrm>
          <a:custGeom>
            <a:avLst/>
            <a:gdLst>
              <a:gd name="connsiteX0" fmla="*/ 0 w 3048000"/>
              <a:gd name="connsiteY0" fmla="*/ 0 h 1872343"/>
              <a:gd name="connsiteX1" fmla="*/ 3048000 w 3048000"/>
              <a:gd name="connsiteY1" fmla="*/ 0 h 1872343"/>
              <a:gd name="connsiteX2" fmla="*/ 3048000 w 3048000"/>
              <a:gd name="connsiteY2" fmla="*/ 1872343 h 1872343"/>
              <a:gd name="connsiteX3" fmla="*/ 0 w 3048000"/>
              <a:gd name="connsiteY3" fmla="*/ 1872343 h 1872343"/>
            </a:gdLst>
            <a:ahLst/>
            <a:cxnLst>
              <a:cxn ang="0">
                <a:pos x="connsiteX0" y="connsiteY0"/>
              </a:cxn>
              <a:cxn ang="0">
                <a:pos x="connsiteX1" y="connsiteY1"/>
              </a:cxn>
              <a:cxn ang="0">
                <a:pos x="connsiteX2" y="connsiteY2"/>
              </a:cxn>
              <a:cxn ang="0">
                <a:pos x="connsiteX3" y="connsiteY3"/>
              </a:cxn>
            </a:cxnLst>
            <a:rect l="l" t="t" r="r" b="b"/>
            <a:pathLst>
              <a:path w="3048000" h="1872343">
                <a:moveTo>
                  <a:pt x="0" y="0"/>
                </a:moveTo>
                <a:lnTo>
                  <a:pt x="3048000" y="0"/>
                </a:lnTo>
                <a:lnTo>
                  <a:pt x="3048000" y="1872343"/>
                </a:lnTo>
                <a:lnTo>
                  <a:pt x="0" y="1872343"/>
                </a:lnTo>
                <a:close/>
              </a:path>
            </a:pathLst>
          </a:custGeom>
        </p:spPr>
        <p:txBody>
          <a:bodyPr wrap="square">
            <a:noAutofit/>
          </a:bodyPr>
          <a:lstStyle/>
          <a:p>
            <a:endParaRPr lang="zh-CN" altLang="en-US"/>
          </a:p>
        </p:txBody>
      </p:sp>
      <p:sp>
        <p:nvSpPr>
          <p:cNvPr id="11" name="图片占位符 10"/>
          <p:cNvSpPr>
            <a:spLocks noGrp="1"/>
          </p:cNvSpPr>
          <p:nvPr>
            <p:ph type="pic" sz="quarter" idx="12"/>
          </p:nvPr>
        </p:nvSpPr>
        <p:spPr>
          <a:xfrm>
            <a:off x="8091714" y="1770744"/>
            <a:ext cx="3048000" cy="1872343"/>
          </a:xfrm>
          <a:custGeom>
            <a:avLst/>
            <a:gdLst>
              <a:gd name="connsiteX0" fmla="*/ 0 w 3048000"/>
              <a:gd name="connsiteY0" fmla="*/ 0 h 1872343"/>
              <a:gd name="connsiteX1" fmla="*/ 3048000 w 3048000"/>
              <a:gd name="connsiteY1" fmla="*/ 0 h 1872343"/>
              <a:gd name="connsiteX2" fmla="*/ 3048000 w 3048000"/>
              <a:gd name="connsiteY2" fmla="*/ 1872343 h 1872343"/>
              <a:gd name="connsiteX3" fmla="*/ 0 w 3048000"/>
              <a:gd name="connsiteY3" fmla="*/ 1872343 h 1872343"/>
            </a:gdLst>
            <a:ahLst/>
            <a:cxnLst>
              <a:cxn ang="0">
                <a:pos x="connsiteX0" y="connsiteY0"/>
              </a:cxn>
              <a:cxn ang="0">
                <a:pos x="connsiteX1" y="connsiteY1"/>
              </a:cxn>
              <a:cxn ang="0">
                <a:pos x="connsiteX2" y="connsiteY2"/>
              </a:cxn>
              <a:cxn ang="0">
                <a:pos x="connsiteX3" y="connsiteY3"/>
              </a:cxn>
            </a:cxnLst>
            <a:rect l="l" t="t" r="r" b="b"/>
            <a:pathLst>
              <a:path w="3048000" h="1872343">
                <a:moveTo>
                  <a:pt x="0" y="0"/>
                </a:moveTo>
                <a:lnTo>
                  <a:pt x="3048000" y="0"/>
                </a:lnTo>
                <a:lnTo>
                  <a:pt x="3048000" y="1872343"/>
                </a:lnTo>
                <a:lnTo>
                  <a:pt x="0" y="187234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1029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8" name="图片占位符 7"/>
          <p:cNvSpPr>
            <a:spLocks noGrp="1"/>
          </p:cNvSpPr>
          <p:nvPr>
            <p:ph type="pic" sz="quarter" idx="12"/>
          </p:nvPr>
        </p:nvSpPr>
        <p:spPr>
          <a:xfrm>
            <a:off x="6400802" y="2076450"/>
            <a:ext cx="4916487" cy="2419350"/>
          </a:xfrm>
          <a:custGeom>
            <a:avLst/>
            <a:gdLst>
              <a:gd name="connsiteX0" fmla="*/ 0 w 4916487"/>
              <a:gd name="connsiteY0" fmla="*/ 0 h 2419350"/>
              <a:gd name="connsiteX1" fmla="*/ 4916487 w 4916487"/>
              <a:gd name="connsiteY1" fmla="*/ 0 h 2419350"/>
              <a:gd name="connsiteX2" fmla="*/ 4916487 w 4916487"/>
              <a:gd name="connsiteY2" fmla="*/ 2419350 h 2419350"/>
              <a:gd name="connsiteX3" fmla="*/ 0 w 4916487"/>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4916487" h="2419350">
                <a:moveTo>
                  <a:pt x="0" y="0"/>
                </a:moveTo>
                <a:lnTo>
                  <a:pt x="4916487" y="0"/>
                </a:lnTo>
                <a:lnTo>
                  <a:pt x="4916487" y="2419350"/>
                </a:lnTo>
                <a:lnTo>
                  <a:pt x="0" y="2419350"/>
                </a:lnTo>
                <a:close/>
              </a:path>
            </a:pathLst>
          </a:custGeom>
        </p:spPr>
        <p:txBody>
          <a:bodyPr wrap="square">
            <a:noAutofit/>
          </a:bodyPr>
          <a:lstStyle/>
          <a:p>
            <a:endParaRPr lang="zh-CN" altLang="en-US"/>
          </a:p>
        </p:txBody>
      </p:sp>
      <p:sp>
        <p:nvSpPr>
          <p:cNvPr id="7" name="图片占位符 6"/>
          <p:cNvSpPr>
            <a:spLocks noGrp="1"/>
          </p:cNvSpPr>
          <p:nvPr>
            <p:ph type="pic" sz="quarter" idx="13"/>
          </p:nvPr>
        </p:nvSpPr>
        <p:spPr>
          <a:xfrm>
            <a:off x="874714" y="2076450"/>
            <a:ext cx="4916487" cy="2419350"/>
          </a:xfrm>
          <a:custGeom>
            <a:avLst/>
            <a:gdLst>
              <a:gd name="connsiteX0" fmla="*/ 0 w 4916487"/>
              <a:gd name="connsiteY0" fmla="*/ 0 h 2419350"/>
              <a:gd name="connsiteX1" fmla="*/ 4916487 w 4916487"/>
              <a:gd name="connsiteY1" fmla="*/ 0 h 2419350"/>
              <a:gd name="connsiteX2" fmla="*/ 4916487 w 4916487"/>
              <a:gd name="connsiteY2" fmla="*/ 2419350 h 2419350"/>
              <a:gd name="connsiteX3" fmla="*/ 0 w 4916487"/>
              <a:gd name="connsiteY3" fmla="*/ 2419350 h 2419350"/>
            </a:gdLst>
            <a:ahLst/>
            <a:cxnLst>
              <a:cxn ang="0">
                <a:pos x="connsiteX0" y="connsiteY0"/>
              </a:cxn>
              <a:cxn ang="0">
                <a:pos x="connsiteX1" y="connsiteY1"/>
              </a:cxn>
              <a:cxn ang="0">
                <a:pos x="connsiteX2" y="connsiteY2"/>
              </a:cxn>
              <a:cxn ang="0">
                <a:pos x="connsiteX3" y="connsiteY3"/>
              </a:cxn>
            </a:cxnLst>
            <a:rect l="l" t="t" r="r" b="b"/>
            <a:pathLst>
              <a:path w="4916487" h="2419350">
                <a:moveTo>
                  <a:pt x="0" y="0"/>
                </a:moveTo>
                <a:lnTo>
                  <a:pt x="4916487" y="0"/>
                </a:lnTo>
                <a:lnTo>
                  <a:pt x="4916487" y="2419350"/>
                </a:lnTo>
                <a:lnTo>
                  <a:pt x="0" y="241935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7834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任意多边形: 形状 6"/>
          <p:cNvSpPr/>
          <p:nvPr userDrawn="1"/>
        </p:nvSpPr>
        <p:spPr>
          <a:xfrm>
            <a:off x="0" y="6731000"/>
            <a:ext cx="12192000" cy="127000"/>
          </a:xfrm>
          <a:prstGeom prst="rect">
            <a:avLst/>
          </a:prstGeom>
          <a:pattFill prst="ltUpDiag">
            <a:fgClr>
              <a:schemeClr val="bg2">
                <a:lumMod val="1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294084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png"/><Relationship Id="rId4" Type="http://schemas.openxmlformats.org/officeDocument/2006/relationships/image" Target="../media/image49.jpeg"/><Relationship Id="rId9"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38300"/>
            <a:ext cx="12192000" cy="4171950"/>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18" name="组合 17"/>
          <p:cNvGrpSpPr/>
          <p:nvPr/>
        </p:nvGrpSpPr>
        <p:grpSpPr>
          <a:xfrm>
            <a:off x="1051807" y="968534"/>
            <a:ext cx="2938361" cy="1595761"/>
            <a:chOff x="1021080" y="0"/>
            <a:chExt cx="2014220" cy="2971800"/>
          </a:xfrm>
        </p:grpSpPr>
        <p:sp>
          <p:nvSpPr>
            <p:cNvPr id="6" name="矩形 5"/>
            <p:cNvSpPr/>
            <p:nvPr/>
          </p:nvSpPr>
          <p:spPr>
            <a:xfrm>
              <a:off x="1021080" y="0"/>
              <a:ext cx="2014220" cy="2971800"/>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文本框 6"/>
            <p:cNvSpPr txBox="1"/>
            <p:nvPr/>
          </p:nvSpPr>
          <p:spPr>
            <a:xfrm>
              <a:off x="1137097" y="151985"/>
              <a:ext cx="1782186" cy="2554545"/>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smtClean="0">
                  <a:solidFill>
                    <a:prstClr val="white"/>
                  </a:solidFill>
                  <a:effectLst>
                    <a:outerShdw blurRad="38100" dist="38100" dir="2700000" algn="tl">
                      <a:srgbClr val="000000">
                        <a:alpha val="43137"/>
                      </a:srgbClr>
                    </a:outerShdw>
                  </a:effectLst>
                  <a:latin typeface="+mn-ea"/>
                  <a:cs typeface="Aharoni" panose="02010803020104030203" pitchFamily="2" charset="-79"/>
                </a:rPr>
                <a:t>DES</a:t>
              </a:r>
              <a:endParaRPr kumimoji="0" lang="zh-CN" alt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Aharoni" panose="02010803020104030203" pitchFamily="2" charset="-79"/>
              </a:endParaRPr>
            </a:p>
          </p:txBody>
        </p:sp>
      </p:grpSp>
      <p:sp>
        <p:nvSpPr>
          <p:cNvPr id="8" name="文本框 7"/>
          <p:cNvSpPr txBox="1"/>
          <p:nvPr/>
        </p:nvSpPr>
        <p:spPr>
          <a:xfrm>
            <a:off x="4083472" y="1638300"/>
            <a:ext cx="5224430" cy="707886"/>
          </a:xfrm>
          <a:prstGeom prst="rect">
            <a:avLst/>
          </a:prstGeom>
          <a:noFill/>
          <a:scene3d>
            <a:camera prst="orthographicFront"/>
            <a:lightRig rig="threePt" dir="t"/>
          </a:scene3d>
          <a:sp3d/>
        </p:spPr>
        <p:txBody>
          <a:bodyPr wrap="square" rtlCol="0">
            <a:spAutoFit/>
          </a:bodyPr>
          <a:lstStyle/>
          <a:p>
            <a:pPr lvl="0">
              <a:defRPr/>
            </a:pPr>
            <a:r>
              <a:rPr lang="en-US" altLang="zh-CN" sz="4000" b="1" dirty="0">
                <a:solidFill>
                  <a:prstClr val="white"/>
                </a:solidFill>
                <a:effectLst>
                  <a:outerShdw blurRad="38100" dist="38100" dir="2700000" algn="tl">
                    <a:srgbClr val="000000">
                      <a:alpha val="43137"/>
                    </a:srgbClr>
                  </a:outerShdw>
                </a:effectLst>
                <a:latin typeface="+mn-ea"/>
                <a:cs typeface="Aharoni" panose="02010803020104030203" pitchFamily="2" charset="-79"/>
              </a:rPr>
              <a:t>Display </a:t>
            </a:r>
            <a:r>
              <a:rPr lang="en-US" altLang="zh-CN" sz="4000" b="1" dirty="0" smtClean="0">
                <a:solidFill>
                  <a:prstClr val="white"/>
                </a:solidFill>
                <a:effectLst>
                  <a:outerShdw blurRad="38100" dist="38100" dir="2700000" algn="tl">
                    <a:srgbClr val="000000">
                      <a:alpha val="43137"/>
                    </a:srgbClr>
                  </a:outerShdw>
                </a:effectLst>
                <a:latin typeface="+mn-ea"/>
                <a:cs typeface="Aharoni" panose="02010803020104030203" pitchFamily="2" charset="-79"/>
              </a:rPr>
              <a:t>Technology</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Aharoni" panose="02010803020104030203" pitchFamily="2" charset="-79"/>
            </a:endParaRPr>
          </a:p>
        </p:txBody>
      </p:sp>
      <p:cxnSp>
        <p:nvCxnSpPr>
          <p:cNvPr id="12" name="直接连接符 11"/>
          <p:cNvCxnSpPr/>
          <p:nvPr/>
        </p:nvCxnSpPr>
        <p:spPr>
          <a:xfrm>
            <a:off x="1221054" y="4342921"/>
            <a:ext cx="831403" cy="0"/>
          </a:xfrm>
          <a:prstGeom prst="line">
            <a:avLst/>
          </a:prstGeom>
          <a:ln w="38100">
            <a:solidFill>
              <a:schemeClr val="accent1">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 xmlns:a16="http://schemas.microsoft.com/office/drawing/2014/main" id="{8BB500AD-5DD0-4AA8-9106-B5381A2BF8FC}"/>
              </a:ext>
            </a:extLst>
          </p:cNvPr>
          <p:cNvSpPr txBox="1"/>
          <p:nvPr/>
        </p:nvSpPr>
        <p:spPr>
          <a:xfrm>
            <a:off x="10590860" y="5334508"/>
            <a:ext cx="1601140" cy="338554"/>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kern="1200" cap="none" spc="0" normalizeH="0" baseline="0" noProof="0" dirty="0">
                <a:ln>
                  <a:noFill/>
                </a:ln>
                <a:solidFill>
                  <a:prstClr val="white"/>
                </a:solidFill>
                <a:uLnTx/>
                <a:uFillTx/>
                <a:latin typeface="+mn-ea"/>
                <a:cs typeface="Aharoni" panose="02010803020104030203" pitchFamily="2" charset="-79"/>
              </a:rPr>
              <a:t>Ver.20190930</a:t>
            </a:r>
            <a:endParaRPr kumimoji="0" lang="zh-CN" altLang="en-US" sz="1600" i="0" u="none" strike="noStrike" kern="1200" cap="none" spc="0" normalizeH="0" baseline="0" noProof="0" dirty="0">
              <a:ln>
                <a:noFill/>
              </a:ln>
              <a:solidFill>
                <a:prstClr val="white"/>
              </a:solidFill>
              <a:uLnTx/>
              <a:uFillTx/>
              <a:latin typeface="+mn-ea"/>
              <a:cs typeface="Aharoni" panose="02010803020104030203" pitchFamily="2" charset="-79"/>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9208" y="668417"/>
            <a:ext cx="2540000" cy="635000"/>
          </a:xfrm>
          <a:prstGeom prst="rect">
            <a:avLst/>
          </a:prstGeom>
        </p:spPr>
      </p:pic>
      <p:sp>
        <p:nvSpPr>
          <p:cNvPr id="13" name="文本框 12"/>
          <p:cNvSpPr txBox="1"/>
          <p:nvPr/>
        </p:nvSpPr>
        <p:spPr>
          <a:xfrm>
            <a:off x="1071880" y="3742204"/>
            <a:ext cx="6588377" cy="584775"/>
          </a:xfrm>
          <a:prstGeom prst="rect">
            <a:avLst/>
          </a:prstGeom>
          <a:noFill/>
          <a:scene3d>
            <a:camera prst="orthographicFront"/>
            <a:lightRig rig="threePt" dir="t"/>
          </a:scene3d>
          <a:sp3d/>
        </p:spPr>
        <p:txBody>
          <a:bodyPr wrap="square" rtlCol="0">
            <a:spAutoFit/>
          </a:bodyPr>
          <a:lstStyle/>
          <a:p>
            <a:pPr lvl="0" algn="dist">
              <a:defRPr/>
            </a:pPr>
            <a:r>
              <a:rPr lang="en-US" altLang="zh-CN" sz="3200" b="1" dirty="0" smtClean="0">
                <a:solidFill>
                  <a:prstClr val="white"/>
                </a:solidFill>
                <a:effectLst>
                  <a:outerShdw blurRad="228600" dist="38100" dir="2700000" algn="tl" rotWithShape="0">
                    <a:prstClr val="black">
                      <a:alpha val="81000"/>
                    </a:prstClr>
                  </a:outerShdw>
                </a:effectLst>
                <a:latin typeface="Calibri" panose="020F0502020204030204" pitchFamily="34" charset="0"/>
                <a:cs typeface="Aharoni" panose="02010803020104030203" pitchFamily="2" charset="-79"/>
              </a:rPr>
              <a:t>Dalian Good Display Co., </a:t>
            </a:r>
            <a:r>
              <a:rPr lang="en-US" altLang="zh-CN" sz="3200" b="1" dirty="0">
                <a:solidFill>
                  <a:prstClr val="white"/>
                </a:solidFill>
                <a:effectLst>
                  <a:outerShdw blurRad="228600" dist="38100" dir="2700000" algn="tl" rotWithShape="0">
                    <a:prstClr val="black">
                      <a:alpha val="81000"/>
                    </a:prstClr>
                  </a:outerShdw>
                </a:effectLst>
                <a:latin typeface="Calibri" panose="020F0502020204030204" pitchFamily="34" charset="0"/>
                <a:cs typeface="Aharoni" panose="02010803020104030203" pitchFamily="2" charset="-79"/>
              </a:rPr>
              <a:t>Limited</a:t>
            </a:r>
          </a:p>
        </p:txBody>
      </p:sp>
    </p:spTree>
    <p:extLst>
      <p:ext uri="{BB962C8B-B14F-4D97-AF65-F5344CB8AC3E}">
        <p14:creationId xmlns:p14="http://schemas.microsoft.com/office/powerpoint/2010/main" val="8884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占位符 42"/>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p:blipFill>
        <p:spPr>
          <a:xfrm>
            <a:off x="1280319" y="1802722"/>
            <a:ext cx="2687999" cy="2687999"/>
          </a:xfrm>
          <a:effectLst>
            <a:outerShdw blurRad="50800" dist="38100" dir="2700000" algn="tl" rotWithShape="0">
              <a:prstClr val="black">
                <a:alpha val="40000"/>
              </a:prstClr>
            </a:outerShdw>
          </a:effectLst>
          <a:scene3d>
            <a:camera prst="orthographicFront"/>
            <a:lightRig rig="threePt" dir="t"/>
          </a:scene3d>
          <a:sp3d/>
        </p:spPr>
      </p:pic>
      <p:pic>
        <p:nvPicPr>
          <p:cNvPr id="44" name="图片占位符 43"/>
          <p:cNvPicPr>
            <a:picLocks noGrp="1" noChangeAspect="1"/>
          </p:cNvPicPr>
          <p:nvPr>
            <p:ph type="pic" sz="quarter" idx="15"/>
          </p:nvPr>
        </p:nvPicPr>
        <p:blipFill>
          <a:blip r:embed="rId4" cstate="print">
            <a:extLst>
              <a:ext uri="{28A0092B-C50C-407E-A947-70E740481C1C}">
                <a14:useLocalDpi xmlns:a14="http://schemas.microsoft.com/office/drawing/2010/main" val="0"/>
              </a:ext>
            </a:extLst>
          </a:blip>
          <a:srcRect/>
          <a:stretch/>
        </p:blipFill>
        <p:spPr>
          <a:xfrm>
            <a:off x="4550635" y="1777663"/>
            <a:ext cx="2687999" cy="2738116"/>
          </a:xfrm>
          <a:effectLst>
            <a:outerShdw blurRad="50800" dist="38100" dir="2700000" algn="tl" rotWithShape="0">
              <a:prstClr val="black">
                <a:alpha val="40000"/>
              </a:prstClr>
            </a:outerShdw>
          </a:effectLst>
          <a:scene3d>
            <a:camera prst="orthographicFront"/>
            <a:lightRig rig="threePt" dir="t"/>
          </a:scene3d>
          <a:sp3d/>
        </p:spPr>
      </p:pic>
      <p:pic>
        <p:nvPicPr>
          <p:cNvPr id="49" name="图片占位符 48"/>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a:stretch/>
        </p:blipFill>
        <p:spPr>
          <a:xfrm>
            <a:off x="7959660" y="1802721"/>
            <a:ext cx="2687999" cy="2687999"/>
          </a:xfrm>
          <a:effectLst>
            <a:outerShdw blurRad="50800" dist="38100" dir="2700000" algn="tl" rotWithShape="0">
              <a:prstClr val="black">
                <a:alpha val="40000"/>
              </a:prstClr>
            </a:outerShdw>
          </a:effectLst>
          <a:scene3d>
            <a:camera prst="orthographicFront"/>
            <a:lightRig rig="threePt" dir="t"/>
          </a:scene3d>
          <a:sp3d/>
        </p:spPr>
      </p:pic>
      <p:sp>
        <p:nvSpPr>
          <p:cNvPr id="34" name="矩形 33"/>
          <p:cNvSpPr/>
          <p:nvPr/>
        </p:nvSpPr>
        <p:spPr>
          <a:xfrm>
            <a:off x="8264106" y="4726879"/>
            <a:ext cx="2605178" cy="424732"/>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b="1" dirty="0">
                <a:solidFill>
                  <a:srgbClr val="008EB0"/>
                </a:solidFill>
                <a:latin typeface="微软雅黑"/>
              </a:rPr>
              <a:t>DES pixel display</a:t>
            </a:r>
            <a:endParaRPr kumimoji="0" lang="zh-CN" altLang="en-US" sz="1800" b="1" i="0" u="none" strike="noStrike" kern="1200" cap="none" spc="0" normalizeH="0" baseline="0" noProof="0" dirty="0">
              <a:ln>
                <a:noFill/>
              </a:ln>
              <a:solidFill>
                <a:srgbClr val="008EB0"/>
              </a:solidFill>
              <a:effectLst/>
              <a:uLnTx/>
              <a:uFillTx/>
              <a:latin typeface="微软雅黑"/>
              <a:ea typeface="微软雅黑"/>
              <a:cs typeface="+mn-cs"/>
            </a:endParaRPr>
          </a:p>
        </p:txBody>
      </p:sp>
      <p:grpSp>
        <p:nvGrpSpPr>
          <p:cNvPr id="46" name="组合 45"/>
          <p:cNvGrpSpPr/>
          <p:nvPr/>
        </p:nvGrpSpPr>
        <p:grpSpPr>
          <a:xfrm>
            <a:off x="469106" y="341083"/>
            <a:ext cx="5517626" cy="811213"/>
            <a:chOff x="469106" y="341083"/>
            <a:chExt cx="5517626" cy="811213"/>
          </a:xfrm>
        </p:grpSpPr>
        <p:sp>
          <p:nvSpPr>
            <p:cNvPr id="47" name="圆角矩形 46"/>
            <p:cNvSpPr/>
            <p:nvPr/>
          </p:nvSpPr>
          <p:spPr>
            <a:xfrm>
              <a:off x="672305" y="449943"/>
              <a:ext cx="4175466"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8" name="椭圆 47"/>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0" name="文本框 49"/>
            <p:cNvSpPr txBox="1"/>
            <p:nvPr/>
          </p:nvSpPr>
          <p:spPr>
            <a:xfrm>
              <a:off x="1483518" y="525381"/>
              <a:ext cx="4503214"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Pixel </a:t>
              </a:r>
              <a:r>
                <a:rPr lang="en-US" altLang="zh-CN" sz="2000" b="1" dirty="0" smtClean="0">
                  <a:solidFill>
                    <a:prstClr val="black">
                      <a:lumMod val="75000"/>
                      <a:lumOff val="25000"/>
                    </a:prstClr>
                  </a:solidFill>
                  <a:latin typeface="微软雅黑"/>
                </a:rPr>
                <a:t>Display Difference</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51"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8" name="矩形 37">
            <a:extLst>
              <a:ext uri="{FF2B5EF4-FFF2-40B4-BE49-F238E27FC236}">
                <a16:creationId xmlns="" xmlns:a16="http://schemas.microsoft.com/office/drawing/2014/main" id="{F333EA00-CCD4-4B40-A9A8-4DFDFC3CA4CA}"/>
              </a:ext>
            </a:extLst>
          </p:cNvPr>
          <p:cNvSpPr/>
          <p:nvPr/>
        </p:nvSpPr>
        <p:spPr>
          <a:xfrm>
            <a:off x="4550635" y="4726483"/>
            <a:ext cx="3083741" cy="424732"/>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b="1" dirty="0" smtClean="0">
                <a:solidFill>
                  <a:srgbClr val="008EB0"/>
                </a:solidFill>
                <a:latin typeface="微软雅黑"/>
              </a:rPr>
              <a:t>Micro-cup </a:t>
            </a:r>
            <a:r>
              <a:rPr lang="en-US" altLang="zh-CN" b="1" dirty="0">
                <a:solidFill>
                  <a:srgbClr val="008EB0"/>
                </a:solidFill>
                <a:latin typeface="微软雅黑"/>
              </a:rPr>
              <a:t>pixel display</a:t>
            </a:r>
            <a:endParaRPr kumimoji="0" lang="zh-CN" altLang="en-US" sz="1800" b="1" i="0" u="none" strike="noStrike" kern="1200" cap="none" spc="0" normalizeH="0" baseline="0" noProof="0" dirty="0">
              <a:ln>
                <a:noFill/>
              </a:ln>
              <a:solidFill>
                <a:srgbClr val="008EB0"/>
              </a:solidFill>
              <a:effectLst/>
              <a:uLnTx/>
              <a:uFillTx/>
              <a:latin typeface="微软雅黑"/>
              <a:ea typeface="微软雅黑"/>
              <a:cs typeface="+mn-cs"/>
            </a:endParaRPr>
          </a:p>
        </p:txBody>
      </p:sp>
      <p:sp>
        <p:nvSpPr>
          <p:cNvPr id="39" name="矩形 38">
            <a:extLst>
              <a:ext uri="{FF2B5EF4-FFF2-40B4-BE49-F238E27FC236}">
                <a16:creationId xmlns="" xmlns:a16="http://schemas.microsoft.com/office/drawing/2014/main" id="{50FC84B4-8C1D-4138-A592-34F91BC97330}"/>
              </a:ext>
            </a:extLst>
          </p:cNvPr>
          <p:cNvSpPr/>
          <p:nvPr/>
        </p:nvSpPr>
        <p:spPr>
          <a:xfrm>
            <a:off x="807309" y="4726879"/>
            <a:ext cx="3359250" cy="424732"/>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b="1" dirty="0" smtClean="0">
                <a:solidFill>
                  <a:srgbClr val="008EB0"/>
                </a:solidFill>
                <a:latin typeface="微软雅黑"/>
              </a:rPr>
              <a:t>Micro-capsule Pixel Display</a:t>
            </a:r>
            <a:endParaRPr kumimoji="0" lang="zh-CN" altLang="en-US" sz="1800" b="1" i="0" u="none" strike="noStrike" kern="1200" cap="none" spc="0" normalizeH="0" baseline="0" noProof="0" dirty="0">
              <a:ln>
                <a:noFill/>
              </a:ln>
              <a:solidFill>
                <a:srgbClr val="008EB0"/>
              </a:solidFill>
              <a:effectLst/>
              <a:uLnTx/>
              <a:uFillTx/>
              <a:latin typeface="微软雅黑"/>
              <a:ea typeface="微软雅黑"/>
              <a:cs typeface="+mn-cs"/>
            </a:endParaRPr>
          </a:p>
        </p:txBody>
      </p:sp>
    </p:spTree>
    <p:extLst>
      <p:ext uri="{BB962C8B-B14F-4D97-AF65-F5344CB8AC3E}">
        <p14:creationId xmlns:p14="http://schemas.microsoft.com/office/powerpoint/2010/main" val="216714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2077938" y="1903412"/>
            <a:ext cx="3455471" cy="34554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9" name="椭圆 8"/>
          <p:cNvSpPr/>
          <p:nvPr/>
        </p:nvSpPr>
        <p:spPr>
          <a:xfrm>
            <a:off x="6611838" y="1903411"/>
            <a:ext cx="3455471" cy="3455471"/>
          </a:xfrm>
          <a:prstGeom prst="ellipse">
            <a:avLst/>
          </a:prstGeom>
          <a:solidFill>
            <a:schemeClr val="tx2">
              <a:lumMod val="50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6" name="直接连接符 15"/>
          <p:cNvCxnSpPr/>
          <p:nvPr/>
        </p:nvCxnSpPr>
        <p:spPr>
          <a:xfrm>
            <a:off x="3056643" y="3035572"/>
            <a:ext cx="1498060" cy="0"/>
          </a:xfrm>
          <a:prstGeom prst="line">
            <a:avLst/>
          </a:prstGeom>
          <a:ln>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590543" y="3035572"/>
            <a:ext cx="1498060" cy="0"/>
          </a:xfrm>
          <a:prstGeom prst="line">
            <a:avLst/>
          </a:prstGeom>
          <a:ln>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2738179" y="2567159"/>
            <a:ext cx="2241974" cy="2536390"/>
            <a:chOff x="6613765" y="1590700"/>
            <a:chExt cx="2241974" cy="2536390"/>
          </a:xfrm>
        </p:grpSpPr>
        <p:sp>
          <p:nvSpPr>
            <p:cNvPr id="21" name="矩形 20"/>
            <p:cNvSpPr/>
            <p:nvPr/>
          </p:nvSpPr>
          <p:spPr>
            <a:xfrm>
              <a:off x="6638758" y="2188098"/>
              <a:ext cx="2191988" cy="193899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mn-ea"/>
                  <a:cs typeface="+mn-cs"/>
                </a:rPr>
                <a:t>TFT</a:t>
              </a:r>
            </a:p>
            <a:p>
              <a:pPr lvl="0" algn="ctr">
                <a:lnSpc>
                  <a:spcPct val="120000"/>
                </a:lnSpc>
                <a:defRPr/>
              </a:pPr>
              <a:r>
                <a:rPr lang="en-US" altLang="zh-CN" sz="2000" b="1" noProof="0" dirty="0" smtClean="0">
                  <a:effectLst>
                    <a:outerShdw blurRad="38100" dist="38100" dir="2700000" algn="tl">
                      <a:srgbClr val="000000">
                        <a:alpha val="43137"/>
                      </a:srgbClr>
                    </a:outerShdw>
                  </a:effectLst>
                  <a:latin typeface="+mn-ea"/>
                </a:rPr>
                <a:t>ES</a:t>
              </a:r>
              <a:endParaRPr kumimoji="0" lang="en-US" altLang="zh-CN" sz="2000" b="1" i="0" u="none" strike="noStrike" kern="1200" cap="none" spc="0" normalizeH="0" baseline="0" noProof="0" dirty="0">
                <a:ln>
                  <a:noFill/>
                </a:ln>
                <a:effectLst>
                  <a:outerShdw blurRad="38100" dist="38100" dir="2700000" algn="tl">
                    <a:srgbClr val="000000">
                      <a:alpha val="43137"/>
                    </a:srgbClr>
                  </a:outerShdw>
                </a:effectLst>
                <a:uLnTx/>
                <a:uFillTx/>
                <a:latin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dirty="0">
                  <a:solidFill>
                    <a:prstClr val="white"/>
                  </a:solidFill>
                  <a:latin typeface="+mn-ea"/>
                </a:rPr>
                <a:t>ITO</a:t>
              </a:r>
              <a:endParaRPr kumimoji="0" lang="en-US" altLang="zh-CN" sz="2000" b="0" i="0" u="none" strike="noStrike" kern="1200" cap="none" spc="0" normalizeH="0" baseline="0" noProof="0" dirty="0">
                <a:ln>
                  <a:noFill/>
                </a:ln>
                <a:solidFill>
                  <a:prstClr val="white"/>
                </a:solidFill>
                <a:effectLst/>
                <a:uLnTx/>
                <a:uFillTx/>
                <a:latin typeface="+mn-ea"/>
                <a:cs typeface="+mn-cs"/>
              </a:endParaRP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dirty="0">
                  <a:solidFill>
                    <a:prstClr val="white"/>
                  </a:solidFill>
                  <a:latin typeface="+mn-ea"/>
                </a:rPr>
                <a:t>IC</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sz="2000" dirty="0">
                  <a:solidFill>
                    <a:prstClr val="white"/>
                  </a:solidFill>
                  <a:latin typeface="+mn-ea"/>
                </a:rPr>
                <a:t>FPC</a:t>
              </a:r>
              <a:endParaRPr lang="en-US" altLang="zh-CN" sz="1400" dirty="0">
                <a:solidFill>
                  <a:prstClr val="white"/>
                </a:solidFill>
                <a:latin typeface="+mn-ea"/>
              </a:endParaRPr>
            </a:p>
          </p:txBody>
        </p:sp>
        <p:sp>
          <p:nvSpPr>
            <p:cNvPr id="22" name="矩形 21"/>
            <p:cNvSpPr/>
            <p:nvPr/>
          </p:nvSpPr>
          <p:spPr>
            <a:xfrm>
              <a:off x="6613765" y="1590700"/>
              <a:ext cx="2241974"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b="1" dirty="0" smtClean="0">
                  <a:solidFill>
                    <a:prstClr val="white"/>
                  </a:solidFill>
                  <a:latin typeface="+mn-ea"/>
                </a:rPr>
                <a:t>The New</a:t>
              </a:r>
              <a:endParaRPr kumimoji="0" lang="zh-CN" altLang="en-US" b="1" i="0" u="none" strike="noStrike" kern="1200" cap="none" spc="0" normalizeH="0" baseline="0" noProof="0" dirty="0">
                <a:ln>
                  <a:noFill/>
                </a:ln>
                <a:solidFill>
                  <a:prstClr val="white"/>
                </a:solidFill>
                <a:effectLst/>
                <a:uLnTx/>
                <a:uFillTx/>
                <a:latin typeface="+mn-ea"/>
                <a:cs typeface="+mn-cs"/>
              </a:endParaRPr>
            </a:p>
          </p:txBody>
        </p:sp>
      </p:grpSp>
      <p:grpSp>
        <p:nvGrpSpPr>
          <p:cNvPr id="23" name="组合 22"/>
          <p:cNvGrpSpPr/>
          <p:nvPr/>
        </p:nvGrpSpPr>
        <p:grpSpPr>
          <a:xfrm>
            <a:off x="7216081" y="2567159"/>
            <a:ext cx="2241974" cy="2502471"/>
            <a:chOff x="6613765" y="1590700"/>
            <a:chExt cx="2241974" cy="2502471"/>
          </a:xfrm>
        </p:grpSpPr>
        <p:sp>
          <p:nvSpPr>
            <p:cNvPr id="24" name="矩形 23"/>
            <p:cNvSpPr/>
            <p:nvPr/>
          </p:nvSpPr>
          <p:spPr>
            <a:xfrm>
              <a:off x="6638758" y="2188098"/>
              <a:ext cx="2191988" cy="1905073"/>
            </a:xfrm>
            <a:prstGeom prst="rect">
              <a:avLst/>
            </a:prstGeom>
            <a:scene3d>
              <a:camera prst="orthographicFront"/>
              <a:lightRig rig="threePt" dir="t"/>
            </a:scene3d>
            <a:sp3d/>
          </p:spPr>
          <p:txBody>
            <a:bodyPr wrap="square">
              <a:spAutoFit/>
            </a:bodyPr>
            <a:lstStyle/>
            <a:p>
              <a:pPr lvl="0" algn="ctr">
                <a:lnSpc>
                  <a:spcPct val="120000"/>
                </a:lnSpc>
                <a:defRPr/>
              </a:pPr>
              <a:r>
                <a:rPr lang="en-US" altLang="zh-CN" sz="2000" dirty="0">
                  <a:solidFill>
                    <a:prstClr val="white"/>
                  </a:solidFill>
                  <a:latin typeface="+mn-ea"/>
                </a:rPr>
                <a:t>TFT</a:t>
              </a:r>
            </a:p>
            <a:p>
              <a:pPr lvl="0" algn="ctr">
                <a:lnSpc>
                  <a:spcPct val="120000"/>
                </a:lnSpc>
                <a:defRPr/>
              </a:pPr>
              <a:r>
                <a:rPr lang="en-US" altLang="zh-CN" sz="2000" b="1" dirty="0">
                  <a:solidFill>
                    <a:srgbClr val="006A84"/>
                  </a:solidFill>
                  <a:effectLst>
                    <a:outerShdw blurRad="38100" dist="38100" dir="2700000" algn="tl">
                      <a:srgbClr val="000000">
                        <a:alpha val="43137"/>
                      </a:srgbClr>
                    </a:outerShdw>
                  </a:effectLst>
                  <a:latin typeface="+mn-ea"/>
                </a:rPr>
                <a:t>FPL</a:t>
              </a:r>
            </a:p>
            <a:p>
              <a:pPr lvl="0" algn="ctr">
                <a:lnSpc>
                  <a:spcPct val="120000"/>
                </a:lnSpc>
                <a:defRPr/>
              </a:pPr>
              <a:r>
                <a:rPr lang="en-US" altLang="zh-CN" sz="2000" dirty="0">
                  <a:solidFill>
                    <a:prstClr val="white"/>
                  </a:solidFill>
                  <a:latin typeface="+mn-ea"/>
                </a:rPr>
                <a:t>PS</a:t>
              </a:r>
            </a:p>
            <a:p>
              <a:pPr lvl="0" algn="ctr">
                <a:lnSpc>
                  <a:spcPct val="120000"/>
                </a:lnSpc>
                <a:defRPr/>
              </a:pPr>
              <a:r>
                <a:rPr lang="en-US" altLang="zh-CN" sz="2000" dirty="0">
                  <a:solidFill>
                    <a:prstClr val="white"/>
                  </a:solidFill>
                  <a:latin typeface="+mn-ea"/>
                </a:rPr>
                <a:t>IC</a:t>
              </a:r>
            </a:p>
            <a:p>
              <a:pPr lvl="0" algn="ctr">
                <a:lnSpc>
                  <a:spcPct val="120000"/>
                </a:lnSpc>
                <a:defRPr/>
              </a:pPr>
              <a:r>
                <a:rPr lang="en-US" altLang="zh-CN" sz="2000" dirty="0">
                  <a:solidFill>
                    <a:prstClr val="white"/>
                  </a:solidFill>
                  <a:latin typeface="+mn-ea"/>
                </a:rPr>
                <a:t>FPC</a:t>
              </a:r>
              <a:endParaRPr kumimoji="0" lang="zh-CN" altLang="en-US" sz="1400" b="0" i="0" u="none" strike="noStrike" kern="1200" cap="none" spc="0" normalizeH="0" baseline="0" noProof="0" dirty="0">
                <a:ln>
                  <a:noFill/>
                </a:ln>
                <a:solidFill>
                  <a:prstClr val="white"/>
                </a:solidFill>
                <a:effectLst/>
                <a:uLnTx/>
                <a:uFillTx/>
                <a:latin typeface="+mn-ea"/>
                <a:cs typeface="+mn-cs"/>
              </a:endParaRPr>
            </a:p>
          </p:txBody>
        </p:sp>
        <p:sp>
          <p:nvSpPr>
            <p:cNvPr id="25" name="矩形 24"/>
            <p:cNvSpPr/>
            <p:nvPr/>
          </p:nvSpPr>
          <p:spPr>
            <a:xfrm>
              <a:off x="6613765" y="1590700"/>
              <a:ext cx="2241974" cy="396134"/>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altLang="zh-CN" b="1" dirty="0" smtClean="0">
                  <a:solidFill>
                    <a:prstClr val="white"/>
                  </a:solidFill>
                  <a:latin typeface="+mn-ea"/>
                </a:rPr>
                <a:t>The Old</a:t>
              </a:r>
              <a:endParaRPr kumimoji="0" lang="zh-CN" altLang="en-US" sz="1800" b="1" i="0" u="none" strike="noStrike" kern="1200" cap="none" spc="0" normalizeH="0" baseline="0" noProof="0" dirty="0">
                <a:ln>
                  <a:noFill/>
                </a:ln>
                <a:solidFill>
                  <a:prstClr val="white"/>
                </a:solidFill>
                <a:effectLst/>
                <a:uLnTx/>
                <a:uFillTx/>
                <a:latin typeface="+mn-ea"/>
                <a:cs typeface="+mn-cs"/>
              </a:endParaRPr>
            </a:p>
          </p:txBody>
        </p:sp>
      </p:grpSp>
      <p:grpSp>
        <p:nvGrpSpPr>
          <p:cNvPr id="27" name="组合 26"/>
          <p:cNvGrpSpPr/>
          <p:nvPr/>
        </p:nvGrpSpPr>
        <p:grpSpPr>
          <a:xfrm>
            <a:off x="469106" y="341083"/>
            <a:ext cx="9184455" cy="811213"/>
            <a:chOff x="469106" y="341083"/>
            <a:chExt cx="8950317" cy="811213"/>
          </a:xfrm>
        </p:grpSpPr>
        <p:sp>
          <p:nvSpPr>
            <p:cNvPr id="28" name="圆角矩形 27"/>
            <p:cNvSpPr/>
            <p:nvPr/>
          </p:nvSpPr>
          <p:spPr>
            <a:xfrm>
              <a:off x="672305" y="449943"/>
              <a:ext cx="6918238"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椭圆 28"/>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文本框 29"/>
            <p:cNvSpPr txBox="1"/>
            <p:nvPr/>
          </p:nvSpPr>
          <p:spPr>
            <a:xfrm>
              <a:off x="1389187" y="500831"/>
              <a:ext cx="8030236"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Process </a:t>
              </a:r>
              <a:r>
                <a:rPr lang="en-US" altLang="zh-CN" sz="2000" b="1" dirty="0" smtClean="0">
                  <a:solidFill>
                    <a:prstClr val="black">
                      <a:lumMod val="75000"/>
                      <a:lumOff val="25000"/>
                    </a:prstClr>
                  </a:solidFill>
                  <a:latin typeface="微软雅黑"/>
                </a:rPr>
                <a:t>Difference Between Original Technology </a:t>
              </a:r>
              <a:r>
                <a:rPr lang="en-US" altLang="zh-CN" sz="2000" b="1" dirty="0">
                  <a:solidFill>
                    <a:prstClr val="black">
                      <a:lumMod val="75000"/>
                      <a:lumOff val="25000"/>
                    </a:prstClr>
                  </a:solidFill>
                  <a:latin typeface="微软雅黑"/>
                </a:rPr>
                <a:t>and </a:t>
              </a:r>
              <a:r>
                <a:rPr lang="en-US" altLang="zh-CN" sz="2000" b="1" dirty="0" smtClean="0">
                  <a:solidFill>
                    <a:prstClr val="black">
                      <a:lumMod val="75000"/>
                      <a:lumOff val="25000"/>
                    </a:prstClr>
                  </a:solidFill>
                  <a:latin typeface="微软雅黑"/>
                </a:rPr>
                <a:t>The DES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31"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cxnSp>
        <p:nvCxnSpPr>
          <p:cNvPr id="3" name="直接连接符 2">
            <a:extLst>
              <a:ext uri="{FF2B5EF4-FFF2-40B4-BE49-F238E27FC236}">
                <a16:creationId xmlns="" xmlns:a16="http://schemas.microsoft.com/office/drawing/2014/main" id="{28A152BF-4DD2-46AE-B71C-B3ADBDE18DF7}"/>
              </a:ext>
            </a:extLst>
          </p:cNvPr>
          <p:cNvCxnSpPr>
            <a:cxnSpLocks/>
          </p:cNvCxnSpPr>
          <p:nvPr/>
        </p:nvCxnSpPr>
        <p:spPr>
          <a:xfrm>
            <a:off x="1677798" y="4269996"/>
            <a:ext cx="9059612" cy="75667"/>
          </a:xfrm>
          <a:prstGeom prst="line">
            <a:avLst/>
          </a:prstGeom>
          <a:ln w="317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文本框 5">
            <a:extLst>
              <a:ext uri="{FF2B5EF4-FFF2-40B4-BE49-F238E27FC236}">
                <a16:creationId xmlns="" xmlns:a16="http://schemas.microsoft.com/office/drawing/2014/main" id="{38AAC09F-58C7-4EF6-9DFB-96146F3E9B53}"/>
              </a:ext>
            </a:extLst>
          </p:cNvPr>
          <p:cNvSpPr txBox="1"/>
          <p:nvPr/>
        </p:nvSpPr>
        <p:spPr>
          <a:xfrm>
            <a:off x="10303648" y="3716983"/>
            <a:ext cx="785793" cy="400110"/>
          </a:xfrm>
          <a:prstGeom prst="rect">
            <a:avLst/>
          </a:prstGeom>
          <a:noFill/>
        </p:spPr>
        <p:txBody>
          <a:bodyPr wrap="none" rtlCol="0">
            <a:spAutoFit/>
          </a:bodyPr>
          <a:lstStyle/>
          <a:p>
            <a:r>
              <a:rPr lang="en-US" altLang="zh-CN" sz="2000" b="1" dirty="0">
                <a:effectLst>
                  <a:outerShdw blurRad="38100" dist="38100" dir="2700000" algn="tl">
                    <a:srgbClr val="000000">
                      <a:alpha val="43137"/>
                    </a:srgbClr>
                  </a:outerShdw>
                </a:effectLst>
                <a:latin typeface="+mn-ea"/>
              </a:rPr>
              <a:t>CELL</a:t>
            </a:r>
            <a:endParaRPr lang="zh-CN" altLang="en-US" sz="2000" b="1" dirty="0">
              <a:effectLst>
                <a:outerShdw blurRad="38100" dist="38100" dir="2700000" algn="tl">
                  <a:srgbClr val="000000">
                    <a:alpha val="43137"/>
                  </a:srgbClr>
                </a:outerShdw>
              </a:effectLst>
              <a:latin typeface="+mn-ea"/>
            </a:endParaRPr>
          </a:p>
        </p:txBody>
      </p:sp>
      <p:sp>
        <p:nvSpPr>
          <p:cNvPr id="7" name="文本框 6">
            <a:extLst>
              <a:ext uri="{FF2B5EF4-FFF2-40B4-BE49-F238E27FC236}">
                <a16:creationId xmlns="" xmlns:a16="http://schemas.microsoft.com/office/drawing/2014/main" id="{6704069C-DA35-4EF4-9457-C575BD6BC867}"/>
              </a:ext>
            </a:extLst>
          </p:cNvPr>
          <p:cNvSpPr txBox="1"/>
          <p:nvPr/>
        </p:nvSpPr>
        <p:spPr>
          <a:xfrm>
            <a:off x="2866768" y="5358882"/>
            <a:ext cx="5531618" cy="1077218"/>
          </a:xfrm>
          <a:prstGeom prst="rect">
            <a:avLst/>
          </a:prstGeom>
          <a:noFill/>
        </p:spPr>
        <p:txBody>
          <a:bodyPr wrap="square" rtlCol="0">
            <a:spAutoFit/>
          </a:bodyPr>
          <a:lstStyle/>
          <a:p>
            <a:r>
              <a:rPr lang="en-US" altLang="zh-CN" sz="2800" b="1" dirty="0" smtClean="0">
                <a:effectLst>
                  <a:outerShdw blurRad="38100" dist="38100" dir="2700000" algn="tl">
                    <a:srgbClr val="000000">
                      <a:alpha val="43137"/>
                    </a:srgbClr>
                  </a:outerShdw>
                </a:effectLst>
                <a:latin typeface="+mn-ea"/>
              </a:rPr>
              <a:t>                 EPD Module</a:t>
            </a:r>
          </a:p>
          <a:p>
            <a:r>
              <a:rPr lang="en-US" altLang="zh-CN" dirty="0" smtClean="0">
                <a:effectLst>
                  <a:outerShdw blurRad="38100" dist="38100" dir="2700000" algn="tl">
                    <a:srgbClr val="000000">
                      <a:alpha val="43137"/>
                    </a:srgbClr>
                  </a:outerShdw>
                </a:effectLst>
                <a:latin typeface="+mn-ea"/>
              </a:rPr>
              <a:t>ES: Electronic Slurry                                             FPL: </a:t>
            </a:r>
            <a:r>
              <a:rPr lang="en-US" altLang="zh-CN" dirty="0">
                <a:effectLst>
                  <a:outerShdw blurRad="38100" dist="38100" dir="2700000" algn="tl">
                    <a:srgbClr val="000000">
                      <a:alpha val="43137"/>
                    </a:srgbClr>
                  </a:outerShdw>
                </a:effectLst>
                <a:latin typeface="+mn-ea"/>
              </a:rPr>
              <a:t>F</a:t>
            </a:r>
            <a:r>
              <a:rPr lang="en-US" altLang="zh-CN" dirty="0" smtClean="0">
                <a:effectLst>
                  <a:outerShdw blurRad="38100" dist="38100" dir="2700000" algn="tl">
                    <a:srgbClr val="000000">
                      <a:alpha val="43137"/>
                    </a:srgbClr>
                  </a:outerShdw>
                </a:effectLst>
                <a:latin typeface="+mn-ea"/>
              </a:rPr>
              <a:t>ront Plane Laminate           </a:t>
            </a:r>
            <a:endParaRPr lang="zh-CN" altLang="en-US" dirty="0">
              <a:effectLst>
                <a:outerShdw blurRad="38100" dist="38100" dir="2700000" algn="tl">
                  <a:srgbClr val="000000">
                    <a:alpha val="43137"/>
                  </a:srgbClr>
                </a:outerShdw>
              </a:effectLst>
              <a:latin typeface="+mn-ea"/>
            </a:endParaRPr>
          </a:p>
        </p:txBody>
      </p:sp>
    </p:spTree>
    <p:extLst>
      <p:ext uri="{BB962C8B-B14F-4D97-AF65-F5344CB8AC3E}">
        <p14:creationId xmlns:p14="http://schemas.microsoft.com/office/powerpoint/2010/main" val="4051537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469106" y="341083"/>
            <a:ext cx="8452472" cy="1015295"/>
            <a:chOff x="469106" y="341083"/>
            <a:chExt cx="7121437" cy="1015295"/>
          </a:xfrm>
        </p:grpSpPr>
        <p:sp>
          <p:nvSpPr>
            <p:cNvPr id="28" name="圆角矩形 27"/>
            <p:cNvSpPr/>
            <p:nvPr/>
          </p:nvSpPr>
          <p:spPr>
            <a:xfrm>
              <a:off x="672305" y="449943"/>
              <a:ext cx="6918238"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椭圆 28"/>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0" name="文本框 29"/>
            <p:cNvSpPr txBox="1"/>
            <p:nvPr/>
          </p:nvSpPr>
          <p:spPr>
            <a:xfrm>
              <a:off x="1483518" y="525381"/>
              <a:ext cx="6107025" cy="830997"/>
            </a:xfrm>
            <a:prstGeom prst="rect">
              <a:avLst/>
            </a:prstGeom>
            <a:noFill/>
            <a:scene3d>
              <a:camera prst="orthographicFront"/>
              <a:lightRig rig="threePt" dir="t"/>
            </a:scene3d>
            <a:sp3d/>
          </p:spPr>
          <p:txBody>
            <a:bodyPr wrap="square" rtlCol="0">
              <a:spAutoFit/>
            </a:bodyPr>
            <a:lstStyle/>
            <a:p>
              <a:pPr lvl="0">
                <a:defRPr/>
              </a:pPr>
              <a:r>
                <a:rPr lang="en-US" altLang="zh-CN" sz="2400" b="1" dirty="0" smtClean="0">
                  <a:solidFill>
                    <a:prstClr val="black">
                      <a:lumMod val="75000"/>
                      <a:lumOff val="25000"/>
                    </a:prstClr>
                  </a:solidFill>
                  <a:latin typeface="微软雅黑"/>
                </a:rPr>
                <a:t>E-ink Front Plane Laminate (FPL) </a:t>
              </a:r>
              <a:r>
                <a:rPr lang="en-US" altLang="zh-CN" sz="2400" b="1" dirty="0" err="1" smtClean="0">
                  <a:solidFill>
                    <a:prstClr val="black">
                      <a:lumMod val="75000"/>
                      <a:lumOff val="25000"/>
                    </a:prstClr>
                  </a:solidFill>
                  <a:latin typeface="微软雅黑"/>
                </a:rPr>
                <a:t>Proccess</a:t>
              </a:r>
              <a:endParaRPr lang="zh-CN" altLang="en-US" sz="2400" b="1" dirty="0">
                <a:solidFill>
                  <a:prstClr val="black">
                    <a:lumMod val="75000"/>
                    <a:lumOff val="25000"/>
                  </a:prstClr>
                </a:solidFill>
                <a:latin typeface="微软雅黑"/>
              </a:endParaRPr>
            </a:p>
          </p:txBody>
        </p:sp>
        <p:sp>
          <p:nvSpPr>
            <p:cNvPr id="31"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32" name="组合 31">
            <a:extLst>
              <a:ext uri="{FF2B5EF4-FFF2-40B4-BE49-F238E27FC236}">
                <a16:creationId xmlns="" xmlns:a16="http://schemas.microsoft.com/office/drawing/2014/main" id="{F4A8E35E-5B11-4CDC-AE71-9C1298425C6A}"/>
              </a:ext>
            </a:extLst>
          </p:cNvPr>
          <p:cNvGrpSpPr/>
          <p:nvPr/>
        </p:nvGrpSpPr>
        <p:grpSpPr>
          <a:xfrm>
            <a:off x="5292845" y="2833870"/>
            <a:ext cx="1584513" cy="1787151"/>
            <a:chOff x="5292155" y="2834526"/>
            <a:chExt cx="1584307" cy="1787565"/>
          </a:xfrm>
        </p:grpSpPr>
        <p:sp>
          <p:nvSpPr>
            <p:cNvPr id="33" name="Freeform 5">
              <a:extLst>
                <a:ext uri="{FF2B5EF4-FFF2-40B4-BE49-F238E27FC236}">
                  <a16:creationId xmlns="" xmlns:a16="http://schemas.microsoft.com/office/drawing/2014/main" id="{38948D1F-70F8-4E4B-AC4A-45CB75CC68CE}"/>
                </a:ext>
              </a:extLst>
            </p:cNvPr>
            <p:cNvSpPr>
              <a:spLocks/>
            </p:cNvSpPr>
            <p:nvPr/>
          </p:nvSpPr>
          <p:spPr bwMode="auto">
            <a:xfrm rot="16200000">
              <a:off x="5190526"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34" name="椭圆 33">
              <a:extLst>
                <a:ext uri="{FF2B5EF4-FFF2-40B4-BE49-F238E27FC236}">
                  <a16:creationId xmlns="" xmlns:a16="http://schemas.microsoft.com/office/drawing/2014/main" id="{75253634-B832-47E2-BAA1-094B100E6ADA}"/>
                </a:ext>
              </a:extLst>
            </p:cNvPr>
            <p:cNvSpPr/>
            <p:nvPr/>
          </p:nvSpPr>
          <p:spPr>
            <a:xfrm rot="20000116">
              <a:off x="5408541" y="2892189"/>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35" name="任意多边形 19">
              <a:extLst>
                <a:ext uri="{FF2B5EF4-FFF2-40B4-BE49-F238E27FC236}">
                  <a16:creationId xmlns="" xmlns:a16="http://schemas.microsoft.com/office/drawing/2014/main" id="{8A52D1CE-9EBD-4521-BF06-629EEFA33257}"/>
                </a:ext>
              </a:extLst>
            </p:cNvPr>
            <p:cNvSpPr>
              <a:spLocks/>
            </p:cNvSpPr>
            <p:nvPr/>
          </p:nvSpPr>
          <p:spPr bwMode="auto">
            <a:xfrm>
              <a:off x="5628885" y="3404715"/>
              <a:ext cx="1076412" cy="509351"/>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r>
                <a:rPr lang="en-US" altLang="zh-CN" sz="3600" b="1" dirty="0">
                  <a:solidFill>
                    <a:prstClr val="black"/>
                  </a:solidFill>
                  <a:effectLst>
                    <a:outerShdw blurRad="38100" dist="38100" dir="2700000" algn="tl">
                      <a:srgbClr val="000000">
                        <a:alpha val="43137"/>
                      </a:srgbClr>
                    </a:outerShdw>
                  </a:effectLst>
                  <a:latin typeface="+mn-ea"/>
                </a:rPr>
                <a:t>FPL</a:t>
              </a:r>
              <a:endParaRPr lang="zh-CN" altLang="en-US" sz="2800" b="1" dirty="0">
                <a:solidFill>
                  <a:prstClr val="black"/>
                </a:solidFill>
                <a:effectLst>
                  <a:outerShdw blurRad="38100" dist="38100" dir="2700000" algn="tl">
                    <a:srgbClr val="000000">
                      <a:alpha val="43137"/>
                    </a:srgbClr>
                  </a:outerShdw>
                </a:effectLst>
                <a:latin typeface="+mn-ea"/>
              </a:endParaRPr>
            </a:p>
          </p:txBody>
        </p:sp>
      </p:grpSp>
      <p:grpSp>
        <p:nvGrpSpPr>
          <p:cNvPr id="36" name="组合 35">
            <a:extLst>
              <a:ext uri="{FF2B5EF4-FFF2-40B4-BE49-F238E27FC236}">
                <a16:creationId xmlns="" xmlns:a16="http://schemas.microsoft.com/office/drawing/2014/main" id="{9163186E-E072-494B-A6B4-06C395DF18EB}"/>
              </a:ext>
            </a:extLst>
          </p:cNvPr>
          <p:cNvGrpSpPr/>
          <p:nvPr/>
        </p:nvGrpSpPr>
        <p:grpSpPr>
          <a:xfrm>
            <a:off x="4432932" y="1356005"/>
            <a:ext cx="1587959" cy="1799145"/>
            <a:chOff x="4432355" y="1356318"/>
            <a:chExt cx="1587752" cy="1799561"/>
          </a:xfrm>
        </p:grpSpPr>
        <p:sp>
          <p:nvSpPr>
            <p:cNvPr id="37" name="任意多边形 24">
              <a:extLst>
                <a:ext uri="{FF2B5EF4-FFF2-40B4-BE49-F238E27FC236}">
                  <a16:creationId xmlns="" xmlns:a16="http://schemas.microsoft.com/office/drawing/2014/main" id="{4F6ED557-2809-4A3C-AECD-5394DBC428A2}"/>
                </a:ext>
              </a:extLst>
            </p:cNvPr>
            <p:cNvSpPr>
              <a:spLocks/>
            </p:cNvSpPr>
            <p:nvPr/>
          </p:nvSpPr>
          <p:spPr bwMode="auto">
            <a:xfrm rot="16200000">
              <a:off x="4313824" y="1695911"/>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FFB850"/>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srgbClr val="FFB850"/>
                </a:solidFill>
                <a:ea typeface="思源黑体 Normal" panose="020B0400000000000000" pitchFamily="34" charset="-122"/>
              </a:endParaRPr>
            </a:p>
          </p:txBody>
        </p:sp>
        <p:grpSp>
          <p:nvGrpSpPr>
            <p:cNvPr id="38" name="组合 37">
              <a:extLst>
                <a:ext uri="{FF2B5EF4-FFF2-40B4-BE49-F238E27FC236}">
                  <a16:creationId xmlns="" xmlns:a16="http://schemas.microsoft.com/office/drawing/2014/main" id="{9DE9767D-0E3F-46D1-A4FB-7FFDFC6DAF30}"/>
                </a:ext>
              </a:extLst>
            </p:cNvPr>
            <p:cNvGrpSpPr/>
            <p:nvPr/>
          </p:nvGrpSpPr>
          <p:grpSpPr>
            <a:xfrm>
              <a:off x="4432355" y="1356318"/>
              <a:ext cx="1587752" cy="1799561"/>
              <a:chOff x="4432355" y="1356318"/>
              <a:chExt cx="1587752" cy="1799561"/>
            </a:xfrm>
          </p:grpSpPr>
          <p:sp>
            <p:nvSpPr>
              <p:cNvPr id="39" name="Freeform 5">
                <a:extLst>
                  <a:ext uri="{FF2B5EF4-FFF2-40B4-BE49-F238E27FC236}">
                    <a16:creationId xmlns="" xmlns:a16="http://schemas.microsoft.com/office/drawing/2014/main" id="{4693F34F-FA73-4867-9F26-EA4BE912F9B0}"/>
                  </a:ext>
                </a:extLst>
              </p:cNvPr>
              <p:cNvSpPr>
                <a:spLocks/>
              </p:cNvSpPr>
              <p:nvPr/>
            </p:nvSpPr>
            <p:spPr bwMode="auto">
              <a:xfrm rot="16200000">
                <a:off x="4330726" y="1457947"/>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40" name="椭圆 39">
                <a:extLst>
                  <a:ext uri="{FF2B5EF4-FFF2-40B4-BE49-F238E27FC236}">
                    <a16:creationId xmlns="" xmlns:a16="http://schemas.microsoft.com/office/drawing/2014/main" id="{DCCE7E8B-2996-42C7-B0DD-0DF2CCFB47FE}"/>
                  </a:ext>
                </a:extLst>
              </p:cNvPr>
              <p:cNvSpPr/>
              <p:nvPr/>
            </p:nvSpPr>
            <p:spPr>
              <a:xfrm rot="20000116">
                <a:off x="4550973" y="1402691"/>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41" name="Freeform 5">
                <a:extLst>
                  <a:ext uri="{FF2B5EF4-FFF2-40B4-BE49-F238E27FC236}">
                    <a16:creationId xmlns="" xmlns:a16="http://schemas.microsoft.com/office/drawing/2014/main" id="{695726A1-F747-41AD-8237-59EA2E89F0DB}"/>
                  </a:ext>
                </a:extLst>
              </p:cNvPr>
              <p:cNvSpPr>
                <a:spLocks/>
              </p:cNvSpPr>
              <p:nvPr/>
            </p:nvSpPr>
            <p:spPr bwMode="auto">
              <a:xfrm rot="16200000">
                <a:off x="4334171" y="1469943"/>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42" name="文本框 63">
                <a:extLst>
                  <a:ext uri="{FF2B5EF4-FFF2-40B4-BE49-F238E27FC236}">
                    <a16:creationId xmlns="" xmlns:a16="http://schemas.microsoft.com/office/drawing/2014/main" id="{DE2EE6D5-C835-4BC3-AEDF-E3BA0BB5B5D3}"/>
                  </a:ext>
                </a:extLst>
              </p:cNvPr>
              <p:cNvSpPr txBox="1"/>
              <p:nvPr/>
            </p:nvSpPr>
            <p:spPr>
              <a:xfrm>
                <a:off x="4751142" y="2103835"/>
                <a:ext cx="1116398" cy="523341"/>
              </a:xfrm>
              <a:prstGeom prst="rect">
                <a:avLst/>
              </a:prstGeom>
              <a:noFill/>
              <a:scene3d>
                <a:camera prst="orthographicFront"/>
                <a:lightRig rig="threePt" dir="t"/>
              </a:scene3d>
              <a:sp3d/>
            </p:spPr>
            <p:txBody>
              <a:bodyPr wrap="square" rtlCol="0">
                <a:spAutoFit/>
              </a:bodyPr>
              <a:lstStyle/>
              <a:p>
                <a:pPr algn="ctr"/>
                <a:r>
                  <a:rPr lang="en-US" altLang="zh-CN" sz="1400" b="1" dirty="0">
                    <a:solidFill>
                      <a:srgbClr val="F8C170"/>
                    </a:solidFill>
                    <a:effectLst>
                      <a:outerShdw blurRad="38100" dist="38100" dir="2700000" algn="tl">
                        <a:srgbClr val="000000">
                          <a:alpha val="43137"/>
                        </a:srgbClr>
                      </a:outerShdw>
                    </a:effectLst>
                    <a:latin typeface="+mn-ea"/>
                  </a:rPr>
                  <a:t>Charged particle</a:t>
                </a:r>
                <a:endParaRPr lang="zh-CN" altLang="en-US" sz="1400" b="1" dirty="0">
                  <a:solidFill>
                    <a:srgbClr val="F8C170"/>
                  </a:solidFill>
                  <a:effectLst>
                    <a:outerShdw blurRad="38100" dist="38100" dir="2700000" algn="tl">
                      <a:srgbClr val="000000">
                        <a:alpha val="43137"/>
                      </a:srgbClr>
                    </a:outerShdw>
                  </a:effectLst>
                  <a:latin typeface="+mn-ea"/>
                </a:endParaRPr>
              </a:p>
            </p:txBody>
          </p:sp>
        </p:grpSp>
      </p:grpSp>
      <p:grpSp>
        <p:nvGrpSpPr>
          <p:cNvPr id="43" name="组合 42">
            <a:extLst>
              <a:ext uri="{FF2B5EF4-FFF2-40B4-BE49-F238E27FC236}">
                <a16:creationId xmlns="" xmlns:a16="http://schemas.microsoft.com/office/drawing/2014/main" id="{AB6875FC-F35E-401F-A352-EDD68EAC3839}"/>
              </a:ext>
            </a:extLst>
          </p:cNvPr>
          <p:cNvGrpSpPr/>
          <p:nvPr/>
        </p:nvGrpSpPr>
        <p:grpSpPr>
          <a:xfrm>
            <a:off x="3564309" y="2833872"/>
            <a:ext cx="1602906" cy="1799146"/>
            <a:chOff x="3563845" y="2834526"/>
            <a:chExt cx="1602697" cy="1799562"/>
          </a:xfrm>
        </p:grpSpPr>
        <p:sp>
          <p:nvSpPr>
            <p:cNvPr id="44" name="任意多边形 23">
              <a:extLst>
                <a:ext uri="{FF2B5EF4-FFF2-40B4-BE49-F238E27FC236}">
                  <a16:creationId xmlns="" xmlns:a16="http://schemas.microsoft.com/office/drawing/2014/main" id="{EEB775AA-18E4-405A-941E-46A1FC7FDEAB}"/>
                </a:ext>
              </a:extLst>
            </p:cNvPr>
            <p:cNvSpPr>
              <a:spLocks/>
            </p:cNvSpPr>
            <p:nvPr/>
          </p:nvSpPr>
          <p:spPr bwMode="auto">
            <a:xfrm rot="16200000">
              <a:off x="3457373" y="3172312"/>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FFB850"/>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srgbClr val="FFB850"/>
                </a:solidFill>
                <a:ea typeface="思源黑体 Normal" panose="020B0400000000000000" pitchFamily="34" charset="-122"/>
              </a:endParaRPr>
            </a:p>
          </p:txBody>
        </p:sp>
        <p:grpSp>
          <p:nvGrpSpPr>
            <p:cNvPr id="45" name="组合 44">
              <a:extLst>
                <a:ext uri="{FF2B5EF4-FFF2-40B4-BE49-F238E27FC236}">
                  <a16:creationId xmlns="" xmlns:a16="http://schemas.microsoft.com/office/drawing/2014/main" id="{4800B648-4142-42FE-929C-6C3DBFF959FB}"/>
                </a:ext>
              </a:extLst>
            </p:cNvPr>
            <p:cNvGrpSpPr/>
            <p:nvPr/>
          </p:nvGrpSpPr>
          <p:grpSpPr>
            <a:xfrm>
              <a:off x="3563845" y="2834526"/>
              <a:ext cx="1602697" cy="1799562"/>
              <a:chOff x="3563845" y="2834526"/>
              <a:chExt cx="1602697" cy="1799562"/>
            </a:xfrm>
          </p:grpSpPr>
          <p:sp>
            <p:nvSpPr>
              <p:cNvPr id="46" name="Freeform 5">
                <a:extLst>
                  <a:ext uri="{FF2B5EF4-FFF2-40B4-BE49-F238E27FC236}">
                    <a16:creationId xmlns="" xmlns:a16="http://schemas.microsoft.com/office/drawing/2014/main" id="{1A5F2865-91B7-4061-AC09-F5299621CD9F}"/>
                  </a:ext>
                </a:extLst>
              </p:cNvPr>
              <p:cNvSpPr>
                <a:spLocks/>
              </p:cNvSpPr>
              <p:nvPr/>
            </p:nvSpPr>
            <p:spPr bwMode="auto">
              <a:xfrm rot="16200000">
                <a:off x="3462216"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47" name="椭圆 46">
                <a:extLst>
                  <a:ext uri="{FF2B5EF4-FFF2-40B4-BE49-F238E27FC236}">
                    <a16:creationId xmlns="" xmlns:a16="http://schemas.microsoft.com/office/drawing/2014/main" id="{179316A3-7181-4603-B1EE-2AEC1B23BC80}"/>
                  </a:ext>
                </a:extLst>
              </p:cNvPr>
              <p:cNvSpPr/>
              <p:nvPr/>
            </p:nvSpPr>
            <p:spPr>
              <a:xfrm rot="20000116">
                <a:off x="3692606" y="2870683"/>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48" name="Freeform 5">
                <a:extLst>
                  <a:ext uri="{FF2B5EF4-FFF2-40B4-BE49-F238E27FC236}">
                    <a16:creationId xmlns="" xmlns:a16="http://schemas.microsoft.com/office/drawing/2014/main" id="{5FF1ADC4-EFC1-4D7A-B1D8-2C9C7DFD1F1C}"/>
                  </a:ext>
                </a:extLst>
              </p:cNvPr>
              <p:cNvSpPr>
                <a:spLocks/>
              </p:cNvSpPr>
              <p:nvPr/>
            </p:nvSpPr>
            <p:spPr bwMode="auto">
              <a:xfrm rot="16200000">
                <a:off x="3480606" y="2948152"/>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49" name="文本框 64">
                <a:extLst>
                  <a:ext uri="{FF2B5EF4-FFF2-40B4-BE49-F238E27FC236}">
                    <a16:creationId xmlns="" xmlns:a16="http://schemas.microsoft.com/office/drawing/2014/main" id="{B8C0219F-246C-41D6-82DA-177DB4D8AE0C}"/>
                  </a:ext>
                </a:extLst>
              </p:cNvPr>
              <p:cNvSpPr txBox="1"/>
              <p:nvPr/>
            </p:nvSpPr>
            <p:spPr>
              <a:xfrm>
                <a:off x="3905230" y="3560570"/>
                <a:ext cx="945077" cy="307848"/>
              </a:xfrm>
              <a:prstGeom prst="rect">
                <a:avLst/>
              </a:prstGeom>
              <a:noFill/>
              <a:scene3d>
                <a:camera prst="orthographicFront"/>
                <a:lightRig rig="threePt" dir="t"/>
              </a:scene3d>
              <a:sp3d/>
            </p:spPr>
            <p:txBody>
              <a:bodyPr wrap="square" rtlCol="0">
                <a:spAutoFit/>
              </a:bodyPr>
              <a:lstStyle/>
              <a:p>
                <a:pPr lvl="0" algn="ctr"/>
                <a:r>
                  <a:rPr lang="en-US" altLang="zh-CN" sz="1400" b="1" dirty="0">
                    <a:solidFill>
                      <a:srgbClr val="F8C170"/>
                    </a:solidFill>
                    <a:effectLst>
                      <a:outerShdw blurRad="38100" dist="38100" dir="2700000" algn="tl">
                        <a:srgbClr val="000000">
                          <a:alpha val="43137"/>
                        </a:srgbClr>
                      </a:outerShdw>
                    </a:effectLst>
                    <a:latin typeface="微软雅黑"/>
                  </a:rPr>
                  <a:t>Solvent</a:t>
                </a:r>
                <a:endParaRPr lang="zh-CN" altLang="en-US" sz="1400" b="1" dirty="0">
                  <a:solidFill>
                    <a:srgbClr val="F8C170"/>
                  </a:solidFill>
                  <a:effectLst>
                    <a:outerShdw blurRad="38100" dist="38100" dir="2700000" algn="tl">
                      <a:srgbClr val="000000">
                        <a:alpha val="43137"/>
                      </a:srgbClr>
                    </a:outerShdw>
                  </a:effectLst>
                  <a:latin typeface="微软雅黑"/>
                </a:endParaRPr>
              </a:p>
            </p:txBody>
          </p:sp>
        </p:grpSp>
      </p:grpSp>
      <p:grpSp>
        <p:nvGrpSpPr>
          <p:cNvPr id="50" name="组合 49">
            <a:extLst>
              <a:ext uri="{FF2B5EF4-FFF2-40B4-BE49-F238E27FC236}">
                <a16:creationId xmlns="" xmlns:a16="http://schemas.microsoft.com/office/drawing/2014/main" id="{1BBEB3BE-2C2B-4EEE-B1AC-5E2C594714E2}"/>
              </a:ext>
            </a:extLst>
          </p:cNvPr>
          <p:cNvGrpSpPr/>
          <p:nvPr/>
        </p:nvGrpSpPr>
        <p:grpSpPr>
          <a:xfrm>
            <a:off x="4420435" y="4301696"/>
            <a:ext cx="1584513" cy="1790984"/>
            <a:chOff x="4419859" y="4302691"/>
            <a:chExt cx="1584307" cy="1791399"/>
          </a:xfrm>
        </p:grpSpPr>
        <p:sp>
          <p:nvSpPr>
            <p:cNvPr id="51" name="Freeform 5">
              <a:extLst>
                <a:ext uri="{FF2B5EF4-FFF2-40B4-BE49-F238E27FC236}">
                  <a16:creationId xmlns="" xmlns:a16="http://schemas.microsoft.com/office/drawing/2014/main" id="{226F00D3-9AA3-4FA6-9DA3-A0D3A23DE995}"/>
                </a:ext>
              </a:extLst>
            </p:cNvPr>
            <p:cNvSpPr>
              <a:spLocks/>
            </p:cNvSpPr>
            <p:nvPr/>
          </p:nvSpPr>
          <p:spPr bwMode="auto">
            <a:xfrm rot="16200000">
              <a:off x="4318230" y="4408154"/>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52" name="椭圆 51">
              <a:extLst>
                <a:ext uri="{FF2B5EF4-FFF2-40B4-BE49-F238E27FC236}">
                  <a16:creationId xmlns="" xmlns:a16="http://schemas.microsoft.com/office/drawing/2014/main" id="{B2896344-6689-4390-9291-5A4368ACBBBE}"/>
                </a:ext>
              </a:extLst>
            </p:cNvPr>
            <p:cNvSpPr/>
            <p:nvPr/>
          </p:nvSpPr>
          <p:spPr>
            <a:xfrm rot="20000116">
              <a:off x="4566869" y="4344130"/>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53" name="任意多边形 17">
              <a:extLst>
                <a:ext uri="{FF2B5EF4-FFF2-40B4-BE49-F238E27FC236}">
                  <a16:creationId xmlns="" xmlns:a16="http://schemas.microsoft.com/office/drawing/2014/main" id="{90A14D6D-E400-4314-A58A-25577C3C402D}"/>
                </a:ext>
              </a:extLst>
            </p:cNvPr>
            <p:cNvSpPr>
              <a:spLocks/>
            </p:cNvSpPr>
            <p:nvPr/>
          </p:nvSpPr>
          <p:spPr bwMode="auto">
            <a:xfrm rot="16200000">
              <a:off x="4207766" y="4527281"/>
              <a:ext cx="1487874" cy="1038694"/>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54" name="任意多边形 26">
              <a:extLst>
                <a:ext uri="{FF2B5EF4-FFF2-40B4-BE49-F238E27FC236}">
                  <a16:creationId xmlns="" xmlns:a16="http://schemas.microsoft.com/office/drawing/2014/main" id="{D91D85CB-9A9A-4F09-AE3F-C72B54D7D840}"/>
                </a:ext>
              </a:extLst>
            </p:cNvPr>
            <p:cNvSpPr>
              <a:spLocks/>
            </p:cNvSpPr>
            <p:nvPr/>
          </p:nvSpPr>
          <p:spPr bwMode="auto">
            <a:xfrm rot="9000000">
              <a:off x="4507408" y="4991046"/>
              <a:ext cx="1427393"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01ACBE"/>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55" name="文本框 65">
              <a:extLst>
                <a:ext uri="{FF2B5EF4-FFF2-40B4-BE49-F238E27FC236}">
                  <a16:creationId xmlns="" xmlns:a16="http://schemas.microsoft.com/office/drawing/2014/main" id="{FA9B830F-7197-48A2-AC39-29B937773112}"/>
                </a:ext>
              </a:extLst>
            </p:cNvPr>
            <p:cNvSpPr txBox="1"/>
            <p:nvPr/>
          </p:nvSpPr>
          <p:spPr>
            <a:xfrm>
              <a:off x="4432354" y="4946726"/>
              <a:ext cx="1487449" cy="307848"/>
            </a:xfrm>
            <a:prstGeom prst="rect">
              <a:avLst/>
            </a:prstGeom>
            <a:noFill/>
            <a:scene3d>
              <a:camera prst="orthographicFront"/>
              <a:lightRig rig="threePt" dir="t"/>
            </a:scene3d>
            <a:sp3d/>
          </p:spPr>
          <p:txBody>
            <a:bodyPr wrap="square" rtlCol="0">
              <a:spAutoFit/>
            </a:bodyPr>
            <a:lstStyle/>
            <a:p>
              <a:pPr lvl="0" algn="ctr"/>
              <a:r>
                <a:rPr lang="en-US" altLang="zh-CN" sz="1400" b="1" dirty="0" smtClean="0">
                  <a:solidFill>
                    <a:srgbClr val="01ACBE"/>
                  </a:solidFill>
                  <a:effectLst>
                    <a:outerShdw blurRad="38100" dist="38100" dir="2700000" algn="tl">
                      <a:srgbClr val="000000">
                        <a:alpha val="43137"/>
                      </a:srgbClr>
                    </a:outerShdw>
                  </a:effectLst>
                  <a:latin typeface="微软雅黑"/>
                </a:rPr>
                <a:t>Capsule</a:t>
              </a:r>
              <a:endParaRPr lang="zh-CN" altLang="en-US" sz="1400" b="1" dirty="0">
                <a:solidFill>
                  <a:srgbClr val="01ACBE"/>
                </a:solidFill>
                <a:effectLst>
                  <a:outerShdw blurRad="38100" dist="38100" dir="2700000" algn="tl">
                    <a:srgbClr val="000000">
                      <a:alpha val="43137"/>
                    </a:srgbClr>
                  </a:outerShdw>
                </a:effectLst>
                <a:latin typeface="微软雅黑"/>
              </a:endParaRPr>
            </a:p>
          </p:txBody>
        </p:sp>
      </p:grpSp>
      <p:grpSp>
        <p:nvGrpSpPr>
          <p:cNvPr id="56" name="组合 55">
            <a:extLst>
              <a:ext uri="{FF2B5EF4-FFF2-40B4-BE49-F238E27FC236}">
                <a16:creationId xmlns="" xmlns:a16="http://schemas.microsoft.com/office/drawing/2014/main" id="{944C8243-D20F-4CC9-8459-D90A05551E3D}"/>
              </a:ext>
            </a:extLst>
          </p:cNvPr>
          <p:cNvGrpSpPr/>
          <p:nvPr/>
        </p:nvGrpSpPr>
        <p:grpSpPr>
          <a:xfrm>
            <a:off x="6156105" y="4289704"/>
            <a:ext cx="1719983" cy="1787151"/>
            <a:chOff x="6155307" y="4290697"/>
            <a:chExt cx="1719760" cy="1787565"/>
          </a:xfrm>
        </p:grpSpPr>
        <p:sp>
          <p:nvSpPr>
            <p:cNvPr id="57" name="Freeform 5">
              <a:extLst>
                <a:ext uri="{FF2B5EF4-FFF2-40B4-BE49-F238E27FC236}">
                  <a16:creationId xmlns="" xmlns:a16="http://schemas.microsoft.com/office/drawing/2014/main" id="{AAB8F279-8260-4845-B6DB-60DE554FAE1E}"/>
                </a:ext>
              </a:extLst>
            </p:cNvPr>
            <p:cNvSpPr>
              <a:spLocks/>
            </p:cNvSpPr>
            <p:nvPr/>
          </p:nvSpPr>
          <p:spPr bwMode="auto">
            <a:xfrm rot="16200000">
              <a:off x="6060025" y="4392326"/>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58" name="椭圆 57">
              <a:extLst>
                <a:ext uri="{FF2B5EF4-FFF2-40B4-BE49-F238E27FC236}">
                  <a16:creationId xmlns="" xmlns:a16="http://schemas.microsoft.com/office/drawing/2014/main" id="{2F85D682-C66B-4809-B63C-CDB40B12A9D2}"/>
                </a:ext>
              </a:extLst>
            </p:cNvPr>
            <p:cNvSpPr/>
            <p:nvPr/>
          </p:nvSpPr>
          <p:spPr>
            <a:xfrm rot="20000116">
              <a:off x="6318815" y="4333968"/>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59" name="任意多边形 18">
              <a:extLst>
                <a:ext uri="{FF2B5EF4-FFF2-40B4-BE49-F238E27FC236}">
                  <a16:creationId xmlns="" xmlns:a16="http://schemas.microsoft.com/office/drawing/2014/main" id="{E8810632-B7E7-4B23-B501-F2117BA3229C}"/>
                </a:ext>
              </a:extLst>
            </p:cNvPr>
            <p:cNvSpPr>
              <a:spLocks/>
            </p:cNvSpPr>
            <p:nvPr/>
          </p:nvSpPr>
          <p:spPr bwMode="auto">
            <a:xfrm rot="16200000">
              <a:off x="6116981" y="4449794"/>
              <a:ext cx="1660960" cy="1584307"/>
            </a:xfrm>
            <a:custGeom>
              <a:avLst/>
              <a:gdLst>
                <a:gd name="connsiteX0" fmla="*/ 1816381 w 1816381"/>
                <a:gd name="connsiteY0" fmla="*/ 1133437 h 1732555"/>
                <a:gd name="connsiteX1" fmla="*/ 1788250 w 1816381"/>
                <a:gd name="connsiteY1" fmla="*/ 1182188 h 1732555"/>
                <a:gd name="connsiteX2" fmla="*/ 1521571 w 1816381"/>
                <a:gd name="connsiteY2" fmla="*/ 1644363 h 1732555"/>
                <a:gd name="connsiteX3" fmla="*/ 1368028 w 1816381"/>
                <a:gd name="connsiteY3" fmla="*/ 1732555 h 1732555"/>
                <a:gd name="connsiteX4" fmla="*/ 571878 w 1816381"/>
                <a:gd name="connsiteY4" fmla="*/ 1732555 h 1732555"/>
                <a:gd name="connsiteX5" fmla="*/ 418335 w 1816381"/>
                <a:gd name="connsiteY5" fmla="*/ 1644363 h 1732555"/>
                <a:gd name="connsiteX6" fmla="*/ 20259 w 1816381"/>
                <a:gd name="connsiteY6" fmla="*/ 954470 h 1732555"/>
                <a:gd name="connsiteX7" fmla="*/ 20259 w 1816381"/>
                <a:gd name="connsiteY7" fmla="*/ 778085 h 1732555"/>
                <a:gd name="connsiteX8" fmla="*/ 418335 w 1816381"/>
                <a:gd name="connsiteY8" fmla="*/ 88192 h 1732555"/>
                <a:gd name="connsiteX9" fmla="*/ 571878 w 1816381"/>
                <a:gd name="connsiteY9" fmla="*/ 0 h 1732555"/>
                <a:gd name="connsiteX10" fmla="*/ 572326 w 1816381"/>
                <a:gd name="connsiteY10" fmla="*/ 0 h 1732555"/>
                <a:gd name="connsiteX11" fmla="*/ 535603 w 1816381"/>
                <a:gd name="connsiteY11" fmla="*/ 5908 h 1732555"/>
                <a:gd name="connsiteX12" fmla="*/ 425444 w 1816381"/>
                <a:gd name="connsiteY12" fmla="*/ 87122 h 1732555"/>
                <a:gd name="connsiteX13" fmla="*/ 320982 w 1816381"/>
                <a:gd name="connsiteY13" fmla="*/ 268160 h 1732555"/>
                <a:gd name="connsiteX14" fmla="*/ 1605007 w 1816381"/>
                <a:gd name="connsiteY14" fmla="*/ 1082222 h 173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6381" h="1732555">
                  <a:moveTo>
                    <a:pt x="1816381" y="1133437"/>
                  </a:moveTo>
                  <a:lnTo>
                    <a:pt x="1788250" y="1182188"/>
                  </a:lnTo>
                  <a:cubicBezTo>
                    <a:pt x="1521571" y="1644363"/>
                    <a:pt x="1521571" y="1644363"/>
                    <a:pt x="1521571" y="1644363"/>
                  </a:cubicBezTo>
                  <a:cubicBezTo>
                    <a:pt x="1493137" y="1692726"/>
                    <a:pt x="1424896" y="1732555"/>
                    <a:pt x="1368028" y="1732555"/>
                  </a:cubicBezTo>
                  <a:lnTo>
                    <a:pt x="571878" y="1732555"/>
                  </a:lnTo>
                  <a:cubicBezTo>
                    <a:pt x="516432" y="1732555"/>
                    <a:pt x="446768" y="1692726"/>
                    <a:pt x="418335" y="1644363"/>
                  </a:cubicBezTo>
                  <a:cubicBezTo>
                    <a:pt x="20259" y="954470"/>
                    <a:pt x="20259" y="954470"/>
                    <a:pt x="20259" y="954470"/>
                  </a:cubicBezTo>
                  <a:cubicBezTo>
                    <a:pt x="-6753" y="906106"/>
                    <a:pt x="-6753" y="826449"/>
                    <a:pt x="20259" y="778085"/>
                  </a:cubicBezTo>
                  <a:cubicBezTo>
                    <a:pt x="418335" y="88192"/>
                    <a:pt x="418335" y="88192"/>
                    <a:pt x="418335" y="88192"/>
                  </a:cubicBezTo>
                  <a:cubicBezTo>
                    <a:pt x="446768" y="39829"/>
                    <a:pt x="516432" y="0"/>
                    <a:pt x="571878" y="0"/>
                  </a:cubicBezTo>
                  <a:lnTo>
                    <a:pt x="572326" y="0"/>
                  </a:lnTo>
                  <a:lnTo>
                    <a:pt x="535603" y="5908"/>
                  </a:lnTo>
                  <a:cubicBezTo>
                    <a:pt x="491286" y="19376"/>
                    <a:pt x="446769" y="50849"/>
                    <a:pt x="425444" y="87122"/>
                  </a:cubicBezTo>
                  <a:lnTo>
                    <a:pt x="320982" y="268160"/>
                  </a:lnTo>
                  <a:cubicBezTo>
                    <a:pt x="675457" y="698737"/>
                    <a:pt x="1107719" y="944569"/>
                    <a:pt x="1605007" y="1082222"/>
                  </a:cubicBez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60" name="任意多边形 25">
              <a:extLst>
                <a:ext uri="{FF2B5EF4-FFF2-40B4-BE49-F238E27FC236}">
                  <a16:creationId xmlns="" xmlns:a16="http://schemas.microsoft.com/office/drawing/2014/main" id="{7BF8B890-06F0-4B57-9022-34AA641DAB38}"/>
                </a:ext>
              </a:extLst>
            </p:cNvPr>
            <p:cNvSpPr>
              <a:spLocks/>
            </p:cNvSpPr>
            <p:nvPr/>
          </p:nvSpPr>
          <p:spPr bwMode="auto">
            <a:xfrm rot="9000000">
              <a:off x="6249074" y="4994553"/>
              <a:ext cx="1427393"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01ACBE"/>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61" name="文本框 66">
              <a:extLst>
                <a:ext uri="{FF2B5EF4-FFF2-40B4-BE49-F238E27FC236}">
                  <a16:creationId xmlns="" xmlns:a16="http://schemas.microsoft.com/office/drawing/2014/main" id="{82518157-EF91-4A2F-B64B-EAD42A87151A}"/>
                </a:ext>
              </a:extLst>
            </p:cNvPr>
            <p:cNvSpPr txBox="1"/>
            <p:nvPr/>
          </p:nvSpPr>
          <p:spPr>
            <a:xfrm>
              <a:off x="6222012" y="4829439"/>
              <a:ext cx="1653055" cy="523341"/>
            </a:xfrm>
            <a:prstGeom prst="rect">
              <a:avLst/>
            </a:prstGeom>
            <a:noFill/>
            <a:scene3d>
              <a:camera prst="orthographicFront"/>
              <a:lightRig rig="threePt" dir="t"/>
            </a:scene3d>
            <a:sp3d/>
          </p:spPr>
          <p:txBody>
            <a:bodyPr wrap="square" rtlCol="0">
              <a:spAutoFit/>
            </a:bodyPr>
            <a:lstStyle/>
            <a:p>
              <a:pPr lvl="0" algn="ctr"/>
              <a:r>
                <a:rPr lang="en-US" altLang="zh-CN" sz="1400" b="1" dirty="0">
                  <a:solidFill>
                    <a:srgbClr val="01ACBE"/>
                  </a:solidFill>
                  <a:effectLst>
                    <a:outerShdw blurRad="38100" dist="38100" dir="2700000" algn="tl">
                      <a:srgbClr val="000000">
                        <a:alpha val="43137"/>
                      </a:srgbClr>
                    </a:outerShdw>
                  </a:effectLst>
                  <a:latin typeface="微软雅黑"/>
                </a:rPr>
                <a:t>Coated ITO film (</a:t>
              </a:r>
              <a:r>
                <a:rPr lang="en-US" altLang="zh-CN" sz="1400" b="1" dirty="0" smtClean="0">
                  <a:solidFill>
                    <a:srgbClr val="01ACBE"/>
                  </a:solidFill>
                  <a:effectLst>
                    <a:outerShdw blurRad="38100" dist="38100" dir="2700000" algn="tl">
                      <a:srgbClr val="000000">
                        <a:alpha val="43137"/>
                      </a:srgbClr>
                    </a:outerShdw>
                  </a:effectLst>
                  <a:latin typeface="微软雅黑"/>
                </a:rPr>
                <a:t>micro-cup</a:t>
              </a:r>
              <a:r>
                <a:rPr lang="en-US" altLang="zh-CN" sz="1400" b="1" dirty="0">
                  <a:solidFill>
                    <a:srgbClr val="01ACBE"/>
                  </a:solidFill>
                  <a:effectLst>
                    <a:outerShdw blurRad="38100" dist="38100" dir="2700000" algn="tl">
                      <a:srgbClr val="000000">
                        <a:alpha val="43137"/>
                      </a:srgbClr>
                    </a:outerShdw>
                  </a:effectLst>
                  <a:latin typeface="微软雅黑"/>
                </a:rPr>
                <a:t>)</a:t>
              </a:r>
              <a:endParaRPr lang="zh-CN" altLang="en-US" sz="1400" b="1" dirty="0">
                <a:solidFill>
                  <a:srgbClr val="01ACBE"/>
                </a:solidFill>
                <a:effectLst>
                  <a:outerShdw blurRad="38100" dist="38100" dir="2700000" algn="tl">
                    <a:srgbClr val="000000">
                      <a:alpha val="43137"/>
                    </a:srgbClr>
                  </a:outerShdw>
                </a:effectLst>
                <a:latin typeface="微软雅黑"/>
              </a:endParaRPr>
            </a:p>
          </p:txBody>
        </p:sp>
      </p:grpSp>
      <p:grpSp>
        <p:nvGrpSpPr>
          <p:cNvPr id="62" name="组合 61">
            <a:extLst>
              <a:ext uri="{FF2B5EF4-FFF2-40B4-BE49-F238E27FC236}">
                <a16:creationId xmlns="" xmlns:a16="http://schemas.microsoft.com/office/drawing/2014/main" id="{603D4D04-7922-4A3D-B4E7-801C22334572}"/>
              </a:ext>
            </a:extLst>
          </p:cNvPr>
          <p:cNvGrpSpPr/>
          <p:nvPr/>
        </p:nvGrpSpPr>
        <p:grpSpPr>
          <a:xfrm>
            <a:off x="6162457" y="1356005"/>
            <a:ext cx="1584513" cy="1787151"/>
            <a:chOff x="6161654" y="1356318"/>
            <a:chExt cx="1584307" cy="1787565"/>
          </a:xfrm>
        </p:grpSpPr>
        <p:sp>
          <p:nvSpPr>
            <p:cNvPr id="63" name="任意多边形 29">
              <a:extLst>
                <a:ext uri="{FF2B5EF4-FFF2-40B4-BE49-F238E27FC236}">
                  <a16:creationId xmlns="" xmlns:a16="http://schemas.microsoft.com/office/drawing/2014/main" id="{26146CF1-C7B6-4933-9534-A51DFFC64524}"/>
                </a:ext>
              </a:extLst>
            </p:cNvPr>
            <p:cNvSpPr>
              <a:spLocks/>
            </p:cNvSpPr>
            <p:nvPr/>
          </p:nvSpPr>
          <p:spPr bwMode="auto">
            <a:xfrm rot="5400000" flipH="1">
              <a:off x="6472607" y="1670120"/>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E87071"/>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grpSp>
          <p:nvGrpSpPr>
            <p:cNvPr id="64" name="组合 63">
              <a:extLst>
                <a:ext uri="{FF2B5EF4-FFF2-40B4-BE49-F238E27FC236}">
                  <a16:creationId xmlns="" xmlns:a16="http://schemas.microsoft.com/office/drawing/2014/main" id="{1B3F818F-D4FD-499B-A9D5-96BCDA60BA79}"/>
                </a:ext>
              </a:extLst>
            </p:cNvPr>
            <p:cNvGrpSpPr/>
            <p:nvPr/>
          </p:nvGrpSpPr>
          <p:grpSpPr>
            <a:xfrm>
              <a:off x="6161654" y="1356318"/>
              <a:ext cx="1584307" cy="1787565"/>
              <a:chOff x="6161654" y="1356318"/>
              <a:chExt cx="1584307" cy="1787565"/>
            </a:xfrm>
          </p:grpSpPr>
          <p:sp>
            <p:nvSpPr>
              <p:cNvPr id="65" name="Freeform 5">
                <a:extLst>
                  <a:ext uri="{FF2B5EF4-FFF2-40B4-BE49-F238E27FC236}">
                    <a16:creationId xmlns="" xmlns:a16="http://schemas.microsoft.com/office/drawing/2014/main" id="{FB5E4DD3-D955-4CFC-AE66-FDA8DE7E8E52}"/>
                  </a:ext>
                </a:extLst>
              </p:cNvPr>
              <p:cNvSpPr>
                <a:spLocks/>
              </p:cNvSpPr>
              <p:nvPr/>
            </p:nvSpPr>
            <p:spPr bwMode="auto">
              <a:xfrm rot="16200000">
                <a:off x="6060025" y="1457947"/>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66" name="椭圆 65">
                <a:extLst>
                  <a:ext uri="{FF2B5EF4-FFF2-40B4-BE49-F238E27FC236}">
                    <a16:creationId xmlns="" xmlns:a16="http://schemas.microsoft.com/office/drawing/2014/main" id="{939B22B0-1FF3-4258-A96D-A6C2E71FD5E7}"/>
                  </a:ext>
                </a:extLst>
              </p:cNvPr>
              <p:cNvSpPr/>
              <p:nvPr/>
            </p:nvSpPr>
            <p:spPr>
              <a:xfrm rot="20000116">
                <a:off x="6248973" y="1422394"/>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67" name="任意多边形 20">
                <a:extLst>
                  <a:ext uri="{FF2B5EF4-FFF2-40B4-BE49-F238E27FC236}">
                    <a16:creationId xmlns="" xmlns:a16="http://schemas.microsoft.com/office/drawing/2014/main" id="{DB0D21DF-C15F-4622-9199-C0A5C977B9CA}"/>
                  </a:ext>
                </a:extLst>
              </p:cNvPr>
              <p:cNvSpPr>
                <a:spLocks/>
              </p:cNvSpPr>
              <p:nvPr/>
            </p:nvSpPr>
            <p:spPr bwMode="auto">
              <a:xfrm rot="16200000">
                <a:off x="5953310" y="1592904"/>
                <a:ext cx="1487874" cy="1038694"/>
              </a:xfrm>
              <a:custGeom>
                <a:avLst/>
                <a:gdLst>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7275 w 1627099"/>
                  <a:gd name="connsiteY5" fmla="*/ 256623 h 1135888"/>
                  <a:gd name="connsiteX6" fmla="*/ 104462 w 1627099"/>
                  <a:gd name="connsiteY6" fmla="*/ 88193 h 1135888"/>
                  <a:gd name="connsiteX7" fmla="*/ 258005 w 1627099"/>
                  <a:gd name="connsiteY7" fmla="*/ 0 h 1135888"/>
                  <a:gd name="connsiteX8" fmla="*/ 1054155 w 1627099"/>
                  <a:gd name="connsiteY8" fmla="*/ 0 h 1135888"/>
                  <a:gd name="connsiteX9" fmla="*/ 1207698 w 1627099"/>
                  <a:gd name="connsiteY9" fmla="*/ 88193 h 1135888"/>
                  <a:gd name="connsiteX10" fmla="*/ 1605773 w 1627099"/>
                  <a:gd name="connsiteY10" fmla="*/ 778085 h 1135888"/>
                  <a:gd name="connsiteX11" fmla="*/ 1627099 w 1627099"/>
                  <a:gd name="connsiteY11"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35702 w 1627099"/>
                  <a:gd name="connsiteY2" fmla="*/ 1075909 h 1135888"/>
                  <a:gd name="connsiteX3" fmla="*/ 1501093 w 1627099"/>
                  <a:gd name="connsiteY3" fmla="*/ 1135888 h 1135888"/>
                  <a:gd name="connsiteX4" fmla="*/ 0 w 1627099"/>
                  <a:gd name="connsiteY4" fmla="*/ 269231 h 1135888"/>
                  <a:gd name="connsiteX5" fmla="*/ 104462 w 1627099"/>
                  <a:gd name="connsiteY5" fmla="*/ 88193 h 1135888"/>
                  <a:gd name="connsiteX6" fmla="*/ 258005 w 1627099"/>
                  <a:gd name="connsiteY6" fmla="*/ 0 h 1135888"/>
                  <a:gd name="connsiteX7" fmla="*/ 1054155 w 1627099"/>
                  <a:gd name="connsiteY7" fmla="*/ 0 h 1135888"/>
                  <a:gd name="connsiteX8" fmla="*/ 1207698 w 1627099"/>
                  <a:gd name="connsiteY8" fmla="*/ 88193 h 1135888"/>
                  <a:gd name="connsiteX9" fmla="*/ 1605773 w 1627099"/>
                  <a:gd name="connsiteY9" fmla="*/ 778085 h 1135888"/>
                  <a:gd name="connsiteX10" fmla="*/ 1627099 w 1627099"/>
                  <a:gd name="connsiteY10"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 name="connsiteX0" fmla="*/ 1627099 w 1627099"/>
                  <a:gd name="connsiteY0" fmla="*/ 866278 h 1135888"/>
                  <a:gd name="connsiteX1" fmla="*/ 1605773 w 1627099"/>
                  <a:gd name="connsiteY1" fmla="*/ 954470 h 1135888"/>
                  <a:gd name="connsiteX2" fmla="*/ 1501093 w 1627099"/>
                  <a:gd name="connsiteY2" fmla="*/ 1135888 h 1135888"/>
                  <a:gd name="connsiteX3" fmla="*/ 0 w 1627099"/>
                  <a:gd name="connsiteY3" fmla="*/ 269231 h 1135888"/>
                  <a:gd name="connsiteX4" fmla="*/ 104462 w 1627099"/>
                  <a:gd name="connsiteY4" fmla="*/ 88193 h 1135888"/>
                  <a:gd name="connsiteX5" fmla="*/ 258005 w 1627099"/>
                  <a:gd name="connsiteY5" fmla="*/ 0 h 1135888"/>
                  <a:gd name="connsiteX6" fmla="*/ 1054155 w 1627099"/>
                  <a:gd name="connsiteY6" fmla="*/ 0 h 1135888"/>
                  <a:gd name="connsiteX7" fmla="*/ 1207698 w 1627099"/>
                  <a:gd name="connsiteY7" fmla="*/ 88193 h 1135888"/>
                  <a:gd name="connsiteX8" fmla="*/ 1605773 w 1627099"/>
                  <a:gd name="connsiteY8" fmla="*/ 778085 h 1135888"/>
                  <a:gd name="connsiteX9" fmla="*/ 1627099 w 1627099"/>
                  <a:gd name="connsiteY9" fmla="*/ 866278 h 113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7099" h="1135888">
                    <a:moveTo>
                      <a:pt x="1627099" y="866278"/>
                    </a:moveTo>
                    <a:cubicBezTo>
                      <a:pt x="1627099" y="898283"/>
                      <a:pt x="1619990" y="930288"/>
                      <a:pt x="1605773" y="954470"/>
                    </a:cubicBezTo>
                    <a:lnTo>
                      <a:pt x="1501093" y="1135888"/>
                    </a:lnTo>
                    <a:cubicBezTo>
                      <a:pt x="911829" y="1012108"/>
                      <a:pt x="405114" y="761320"/>
                      <a:pt x="0" y="269231"/>
                    </a:cubicBezTo>
                    <a:lnTo>
                      <a:pt x="104462" y="88193"/>
                    </a:lnTo>
                    <a:cubicBezTo>
                      <a:pt x="132895" y="39829"/>
                      <a:pt x="202559" y="0"/>
                      <a:pt x="258005" y="0"/>
                    </a:cubicBezTo>
                    <a:lnTo>
                      <a:pt x="1054155" y="0"/>
                    </a:lnTo>
                    <a:cubicBezTo>
                      <a:pt x="1111023" y="0"/>
                      <a:pt x="1179264" y="39829"/>
                      <a:pt x="1207698" y="88193"/>
                    </a:cubicBezTo>
                    <a:lnTo>
                      <a:pt x="1605773" y="778085"/>
                    </a:lnTo>
                    <a:cubicBezTo>
                      <a:pt x="1619990" y="802267"/>
                      <a:pt x="1627099" y="834272"/>
                      <a:pt x="1627099" y="866278"/>
                    </a:cubicBez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68" name="文本框 67">
                <a:extLst>
                  <a:ext uri="{FF2B5EF4-FFF2-40B4-BE49-F238E27FC236}">
                    <a16:creationId xmlns="" xmlns:a16="http://schemas.microsoft.com/office/drawing/2014/main" id="{276D3E02-9E78-48FF-A63C-2FD7DBBC74AF}"/>
                  </a:ext>
                </a:extLst>
              </p:cNvPr>
              <p:cNvSpPr txBox="1"/>
              <p:nvPr/>
            </p:nvSpPr>
            <p:spPr>
              <a:xfrm>
                <a:off x="6277612" y="2071328"/>
                <a:ext cx="1147700" cy="523341"/>
              </a:xfrm>
              <a:prstGeom prst="rect">
                <a:avLst/>
              </a:prstGeom>
              <a:noFill/>
              <a:scene3d>
                <a:camera prst="orthographicFront"/>
                <a:lightRig rig="threePt" dir="t"/>
              </a:scene3d>
              <a:sp3d/>
            </p:spPr>
            <p:txBody>
              <a:bodyPr wrap="square" rtlCol="0">
                <a:spAutoFit/>
              </a:bodyPr>
              <a:lstStyle/>
              <a:p>
                <a:pPr lvl="0" algn="ctr"/>
                <a:r>
                  <a:rPr lang="en-US" altLang="zh-CN" sz="1400" b="1" dirty="0">
                    <a:solidFill>
                      <a:srgbClr val="E7898A"/>
                    </a:solidFill>
                    <a:effectLst>
                      <a:outerShdw blurRad="38100" dist="38100" dir="2700000" algn="tl">
                        <a:srgbClr val="000000">
                          <a:alpha val="43137"/>
                        </a:srgbClr>
                      </a:outerShdw>
                    </a:effectLst>
                    <a:latin typeface="微软雅黑"/>
                  </a:rPr>
                  <a:t>Aluminum film</a:t>
                </a:r>
                <a:endParaRPr lang="zh-CN" altLang="en-US" sz="1400" b="1" dirty="0">
                  <a:solidFill>
                    <a:srgbClr val="E7898A"/>
                  </a:solidFill>
                  <a:effectLst>
                    <a:outerShdw blurRad="38100" dist="38100" dir="2700000" algn="tl">
                      <a:srgbClr val="000000">
                        <a:alpha val="43137"/>
                      </a:srgbClr>
                    </a:outerShdw>
                  </a:effectLst>
                  <a:latin typeface="微软雅黑"/>
                </a:endParaRPr>
              </a:p>
            </p:txBody>
          </p:sp>
        </p:grpSp>
      </p:grpSp>
      <p:grpSp>
        <p:nvGrpSpPr>
          <p:cNvPr id="69" name="组合 68">
            <a:extLst>
              <a:ext uri="{FF2B5EF4-FFF2-40B4-BE49-F238E27FC236}">
                <a16:creationId xmlns="" xmlns:a16="http://schemas.microsoft.com/office/drawing/2014/main" id="{BFF30A70-F5C0-4696-8EAD-8F7EAA549BB8}"/>
              </a:ext>
            </a:extLst>
          </p:cNvPr>
          <p:cNvGrpSpPr/>
          <p:nvPr/>
        </p:nvGrpSpPr>
        <p:grpSpPr>
          <a:xfrm>
            <a:off x="7038669" y="2833870"/>
            <a:ext cx="1590611" cy="1787151"/>
            <a:chOff x="7037753" y="2834526"/>
            <a:chExt cx="1590404" cy="1787565"/>
          </a:xfrm>
        </p:grpSpPr>
        <p:sp>
          <p:nvSpPr>
            <p:cNvPr id="70" name="任意多边形 28">
              <a:extLst>
                <a:ext uri="{FF2B5EF4-FFF2-40B4-BE49-F238E27FC236}">
                  <a16:creationId xmlns="" xmlns:a16="http://schemas.microsoft.com/office/drawing/2014/main" id="{6AC29A41-6D2E-45EF-A3BD-E390E79F9D60}"/>
                </a:ext>
              </a:extLst>
            </p:cNvPr>
            <p:cNvSpPr>
              <a:spLocks/>
            </p:cNvSpPr>
            <p:nvPr/>
          </p:nvSpPr>
          <p:spPr bwMode="auto">
            <a:xfrm rot="5400000" flipH="1">
              <a:off x="7329058" y="3160457"/>
              <a:ext cx="1427392" cy="902174"/>
            </a:xfrm>
            <a:custGeom>
              <a:avLst/>
              <a:gdLst>
                <a:gd name="connsiteX0" fmla="*/ 1560958 w 1560958"/>
                <a:gd name="connsiteY0" fmla="*/ 852069 h 986593"/>
                <a:gd name="connsiteX1" fmla="*/ 1483291 w 1560958"/>
                <a:gd name="connsiteY1" fmla="*/ 986593 h 986593"/>
                <a:gd name="connsiteX2" fmla="*/ 1470592 w 1560958"/>
                <a:gd name="connsiteY2" fmla="*/ 964597 h 986593"/>
                <a:gd name="connsiteX3" fmla="*/ 1469220 w 1560958"/>
                <a:gd name="connsiteY3" fmla="*/ 960185 h 986593"/>
                <a:gd name="connsiteX4" fmla="*/ 1049766 w 1560958"/>
                <a:gd name="connsiteY4" fmla="*/ 233242 h 986593"/>
                <a:gd name="connsiteX5" fmla="*/ 887977 w 1560958"/>
                <a:gd name="connsiteY5" fmla="*/ 140313 h 986593"/>
                <a:gd name="connsiteX6" fmla="*/ 843738 w 1560958"/>
                <a:gd name="connsiteY6" fmla="*/ 140313 h 986593"/>
                <a:gd name="connsiteX7" fmla="*/ 834966 w 1560958"/>
                <a:gd name="connsiteY7" fmla="*/ 140313 h 986593"/>
                <a:gd name="connsiteX8" fmla="*/ 834966 w 1560958"/>
                <a:gd name="connsiteY8" fmla="*/ 139101 h 986593"/>
                <a:gd name="connsiteX9" fmla="*/ 0 w 1560958"/>
                <a:gd name="connsiteY9" fmla="*/ 139101 h 986593"/>
                <a:gd name="connsiteX10" fmla="*/ 73870 w 1560958"/>
                <a:gd name="connsiteY10" fmla="*/ 11155 h 986593"/>
                <a:gd name="connsiteX11" fmla="*/ 82583 w 1560958"/>
                <a:gd name="connsiteY11" fmla="*/ 7354 h 986593"/>
                <a:gd name="connsiteX12" fmla="*/ 128297 w 1560958"/>
                <a:gd name="connsiteY12" fmla="*/ 0 h 986593"/>
                <a:gd name="connsiteX13" fmla="*/ 967205 w 1560958"/>
                <a:gd name="connsiteY13" fmla="*/ 0 h 986593"/>
                <a:gd name="connsiteX14" fmla="*/ 1128994 w 1560958"/>
                <a:gd name="connsiteY14" fmla="*/ 92930 h 986593"/>
                <a:gd name="connsiteX15" fmla="*/ 1548448 w 1560958"/>
                <a:gd name="connsiteY15" fmla="*/ 819873 h 98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60958" h="986593">
                  <a:moveTo>
                    <a:pt x="1560958" y="852069"/>
                  </a:moveTo>
                  <a:lnTo>
                    <a:pt x="1483291" y="986593"/>
                  </a:lnTo>
                  <a:lnTo>
                    <a:pt x="1470592" y="964597"/>
                  </a:lnTo>
                  <a:lnTo>
                    <a:pt x="1469220" y="960185"/>
                  </a:lnTo>
                  <a:cubicBezTo>
                    <a:pt x="1469220" y="960185"/>
                    <a:pt x="1469220" y="960185"/>
                    <a:pt x="1049766" y="233242"/>
                  </a:cubicBezTo>
                  <a:cubicBezTo>
                    <a:pt x="1019805" y="182281"/>
                    <a:pt x="947899" y="140313"/>
                    <a:pt x="887977" y="140313"/>
                  </a:cubicBezTo>
                  <a:cubicBezTo>
                    <a:pt x="887977" y="140313"/>
                    <a:pt x="887977" y="140313"/>
                    <a:pt x="843738" y="140313"/>
                  </a:cubicBezTo>
                  <a:lnTo>
                    <a:pt x="834966" y="140313"/>
                  </a:lnTo>
                  <a:lnTo>
                    <a:pt x="834966" y="139101"/>
                  </a:lnTo>
                  <a:lnTo>
                    <a:pt x="0" y="139101"/>
                  </a:lnTo>
                  <a:lnTo>
                    <a:pt x="73870" y="11155"/>
                  </a:lnTo>
                  <a:lnTo>
                    <a:pt x="82583" y="7354"/>
                  </a:lnTo>
                  <a:cubicBezTo>
                    <a:pt x="98150" y="2623"/>
                    <a:pt x="113692" y="0"/>
                    <a:pt x="128297" y="0"/>
                  </a:cubicBezTo>
                  <a:cubicBezTo>
                    <a:pt x="967205" y="0"/>
                    <a:pt x="967205" y="0"/>
                    <a:pt x="967205" y="0"/>
                  </a:cubicBezTo>
                  <a:cubicBezTo>
                    <a:pt x="1027127" y="0"/>
                    <a:pt x="1099033" y="41968"/>
                    <a:pt x="1128994" y="92930"/>
                  </a:cubicBezTo>
                  <a:cubicBezTo>
                    <a:pt x="1548448" y="819873"/>
                    <a:pt x="1548448" y="819873"/>
                    <a:pt x="1548448" y="819873"/>
                  </a:cubicBezTo>
                  <a:close/>
                </a:path>
              </a:pathLst>
            </a:custGeom>
            <a:solidFill>
              <a:srgbClr val="E87071"/>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grpSp>
          <p:nvGrpSpPr>
            <p:cNvPr id="71" name="组合 70">
              <a:extLst>
                <a:ext uri="{FF2B5EF4-FFF2-40B4-BE49-F238E27FC236}">
                  <a16:creationId xmlns="" xmlns:a16="http://schemas.microsoft.com/office/drawing/2014/main" id="{F2823D25-5DF5-436F-98EC-0D8232811965}"/>
                </a:ext>
              </a:extLst>
            </p:cNvPr>
            <p:cNvGrpSpPr/>
            <p:nvPr/>
          </p:nvGrpSpPr>
          <p:grpSpPr>
            <a:xfrm>
              <a:off x="7037753" y="2834526"/>
              <a:ext cx="1590404" cy="1787565"/>
              <a:chOff x="7037753" y="2834526"/>
              <a:chExt cx="1590404" cy="1787565"/>
            </a:xfrm>
          </p:grpSpPr>
          <p:sp>
            <p:nvSpPr>
              <p:cNvPr id="72" name="Freeform 5">
                <a:extLst>
                  <a:ext uri="{FF2B5EF4-FFF2-40B4-BE49-F238E27FC236}">
                    <a16:creationId xmlns="" xmlns:a16="http://schemas.microsoft.com/office/drawing/2014/main" id="{E7864572-5EBD-40BB-A6C9-24B4BCC0B044}"/>
                  </a:ext>
                </a:extLst>
              </p:cNvPr>
              <p:cNvSpPr>
                <a:spLocks/>
              </p:cNvSpPr>
              <p:nvPr/>
            </p:nvSpPr>
            <p:spPr bwMode="auto">
              <a:xfrm rot="16200000">
                <a:off x="6942221" y="2936155"/>
                <a:ext cx="1787565" cy="158430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bg1">
                  <a:alpha val="8000"/>
                </a:schemeClr>
              </a:solidFill>
              <a:ln w="25400">
                <a:gradFill flip="none" rotWithShape="1">
                  <a:gsLst>
                    <a:gs pos="80000">
                      <a:schemeClr val="bg1">
                        <a:lumMod val="95000"/>
                      </a:schemeClr>
                    </a:gs>
                    <a:gs pos="60000">
                      <a:schemeClr val="bg1">
                        <a:lumMod val="65000"/>
                      </a:schemeClr>
                    </a:gs>
                    <a:gs pos="40000">
                      <a:schemeClr val="bg1">
                        <a:lumMod val="95000"/>
                      </a:schemeClr>
                    </a:gs>
                    <a:gs pos="20000">
                      <a:schemeClr val="bg1">
                        <a:lumMod val="65000"/>
                      </a:schemeClr>
                    </a:gs>
                    <a:gs pos="100000">
                      <a:schemeClr val="bg1">
                        <a:lumMod val="65000"/>
                      </a:schemeClr>
                    </a:gs>
                    <a:gs pos="0">
                      <a:schemeClr val="bg1">
                        <a:lumMod val="95000"/>
                      </a:schemeClr>
                    </a:gs>
                  </a:gsLst>
                  <a:lin ang="8100000" scaled="0"/>
                  <a:tileRect/>
                </a:gradFill>
              </a:ln>
              <a:effectLst>
                <a:outerShdw blurRad="190500" dist="50800" dir="2700000" algn="tl" rotWithShape="0">
                  <a:prstClr val="black">
                    <a:alpha val="40000"/>
                  </a:prstClr>
                </a:outerShdw>
              </a:effectLst>
              <a:scene3d>
                <a:camera prst="orthographicFront"/>
                <a:lightRig rig="threePt" dir="t"/>
              </a:scene3d>
              <a:sp3d/>
            </p:spPr>
            <p:txBody>
              <a:bodyPr vert="horz" wrap="square" lIns="91440" tIns="45720" rIns="91440" bIns="45720" numCol="1" anchor="t" anchorCtr="0" compatLnSpc="1">
                <a:prstTxWarp prst="textNoShape">
                  <a:avLst/>
                </a:prstTxWarp>
              </a:bodyPr>
              <a:lstStyle/>
              <a:p>
                <a:endParaRPr lang="zh-CN" altLang="en-US" dirty="0">
                  <a:solidFill>
                    <a:prstClr val="black"/>
                  </a:solidFill>
                  <a:ea typeface="思源黑体 Normal" panose="020B0400000000000000" pitchFamily="34" charset="-122"/>
                </a:endParaRPr>
              </a:p>
            </p:txBody>
          </p:sp>
          <p:sp>
            <p:nvSpPr>
              <p:cNvPr id="73" name="椭圆 72">
                <a:extLst>
                  <a:ext uri="{FF2B5EF4-FFF2-40B4-BE49-F238E27FC236}">
                    <a16:creationId xmlns="" xmlns:a16="http://schemas.microsoft.com/office/drawing/2014/main" id="{EF6A22CA-A079-4BA5-B191-92386228416E}"/>
                  </a:ext>
                </a:extLst>
              </p:cNvPr>
              <p:cNvSpPr/>
              <p:nvPr/>
            </p:nvSpPr>
            <p:spPr>
              <a:xfrm rot="20000116">
                <a:off x="7157934" y="2890144"/>
                <a:ext cx="539066" cy="311484"/>
              </a:xfrm>
              <a:prstGeom prst="ellipse">
                <a:avLst/>
              </a:prstGeom>
              <a:gradFill flip="none" rotWithShape="1">
                <a:gsLst>
                  <a:gs pos="100000">
                    <a:schemeClr val="bg1">
                      <a:alpha val="0"/>
                    </a:schemeClr>
                  </a:gs>
                  <a:gs pos="35000">
                    <a:srgbClr val="FFFFFF">
                      <a:alpha val="30000"/>
                    </a:srgbClr>
                  </a:gs>
                  <a:gs pos="72000">
                    <a:srgbClr val="FFFFFF">
                      <a:alpha val="2000"/>
                    </a:srgbClr>
                  </a:gs>
                  <a:gs pos="0">
                    <a:schemeClr val="bg1"/>
                  </a:gs>
                </a:gsLst>
                <a:path path="shape">
                  <a:fillToRect l="50000" t="50000" r="50000" b="50000"/>
                </a:path>
                <a:tileRect/>
              </a:gra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a typeface="思源黑体 Normal" panose="020B0400000000000000" pitchFamily="34" charset="-122"/>
                </a:endParaRPr>
              </a:p>
            </p:txBody>
          </p:sp>
          <p:sp>
            <p:nvSpPr>
              <p:cNvPr id="74" name="任意多边形 21">
                <a:extLst>
                  <a:ext uri="{FF2B5EF4-FFF2-40B4-BE49-F238E27FC236}">
                    <a16:creationId xmlns="" xmlns:a16="http://schemas.microsoft.com/office/drawing/2014/main" id="{5F824F44-8705-4A65-B217-EFC24278213F}"/>
                  </a:ext>
                </a:extLst>
              </p:cNvPr>
              <p:cNvSpPr>
                <a:spLocks/>
              </p:cNvSpPr>
              <p:nvPr/>
            </p:nvSpPr>
            <p:spPr bwMode="auto">
              <a:xfrm rot="16200000">
                <a:off x="6999427" y="2979738"/>
                <a:ext cx="1660960" cy="1584307"/>
              </a:xfrm>
              <a:custGeom>
                <a:avLst/>
                <a:gdLst>
                  <a:gd name="connsiteX0" fmla="*/ 1816381 w 1816381"/>
                  <a:gd name="connsiteY0" fmla="*/ 1133437 h 1732555"/>
                  <a:gd name="connsiteX1" fmla="*/ 1788250 w 1816381"/>
                  <a:gd name="connsiteY1" fmla="*/ 1182188 h 1732555"/>
                  <a:gd name="connsiteX2" fmla="*/ 1521571 w 1816381"/>
                  <a:gd name="connsiteY2" fmla="*/ 1644363 h 1732555"/>
                  <a:gd name="connsiteX3" fmla="*/ 1368028 w 1816381"/>
                  <a:gd name="connsiteY3" fmla="*/ 1732555 h 1732555"/>
                  <a:gd name="connsiteX4" fmla="*/ 571878 w 1816381"/>
                  <a:gd name="connsiteY4" fmla="*/ 1732555 h 1732555"/>
                  <a:gd name="connsiteX5" fmla="*/ 418335 w 1816381"/>
                  <a:gd name="connsiteY5" fmla="*/ 1644363 h 1732555"/>
                  <a:gd name="connsiteX6" fmla="*/ 20259 w 1816381"/>
                  <a:gd name="connsiteY6" fmla="*/ 954470 h 1732555"/>
                  <a:gd name="connsiteX7" fmla="*/ 20259 w 1816381"/>
                  <a:gd name="connsiteY7" fmla="*/ 778085 h 1732555"/>
                  <a:gd name="connsiteX8" fmla="*/ 418335 w 1816381"/>
                  <a:gd name="connsiteY8" fmla="*/ 88192 h 1732555"/>
                  <a:gd name="connsiteX9" fmla="*/ 571878 w 1816381"/>
                  <a:gd name="connsiteY9" fmla="*/ 0 h 1732555"/>
                  <a:gd name="connsiteX10" fmla="*/ 572326 w 1816381"/>
                  <a:gd name="connsiteY10" fmla="*/ 0 h 1732555"/>
                  <a:gd name="connsiteX11" fmla="*/ 535603 w 1816381"/>
                  <a:gd name="connsiteY11" fmla="*/ 5908 h 1732555"/>
                  <a:gd name="connsiteX12" fmla="*/ 425444 w 1816381"/>
                  <a:gd name="connsiteY12" fmla="*/ 87122 h 1732555"/>
                  <a:gd name="connsiteX13" fmla="*/ 320982 w 1816381"/>
                  <a:gd name="connsiteY13" fmla="*/ 268160 h 1732555"/>
                  <a:gd name="connsiteX14" fmla="*/ 1605007 w 1816381"/>
                  <a:gd name="connsiteY14" fmla="*/ 1082222 h 173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16381" h="1732555">
                    <a:moveTo>
                      <a:pt x="1816381" y="1133437"/>
                    </a:moveTo>
                    <a:lnTo>
                      <a:pt x="1788250" y="1182188"/>
                    </a:lnTo>
                    <a:cubicBezTo>
                      <a:pt x="1521571" y="1644363"/>
                      <a:pt x="1521571" y="1644363"/>
                      <a:pt x="1521571" y="1644363"/>
                    </a:cubicBezTo>
                    <a:cubicBezTo>
                      <a:pt x="1493137" y="1692726"/>
                      <a:pt x="1424896" y="1732555"/>
                      <a:pt x="1368028" y="1732555"/>
                    </a:cubicBezTo>
                    <a:lnTo>
                      <a:pt x="571878" y="1732555"/>
                    </a:lnTo>
                    <a:cubicBezTo>
                      <a:pt x="516432" y="1732555"/>
                      <a:pt x="446768" y="1692726"/>
                      <a:pt x="418335" y="1644363"/>
                    </a:cubicBezTo>
                    <a:cubicBezTo>
                      <a:pt x="20259" y="954470"/>
                      <a:pt x="20259" y="954470"/>
                      <a:pt x="20259" y="954470"/>
                    </a:cubicBezTo>
                    <a:cubicBezTo>
                      <a:pt x="-6753" y="906106"/>
                      <a:pt x="-6753" y="826449"/>
                      <a:pt x="20259" y="778085"/>
                    </a:cubicBezTo>
                    <a:cubicBezTo>
                      <a:pt x="418335" y="88192"/>
                      <a:pt x="418335" y="88192"/>
                      <a:pt x="418335" y="88192"/>
                    </a:cubicBezTo>
                    <a:cubicBezTo>
                      <a:pt x="446768" y="39829"/>
                      <a:pt x="516432" y="0"/>
                      <a:pt x="571878" y="0"/>
                    </a:cubicBezTo>
                    <a:lnTo>
                      <a:pt x="572326" y="0"/>
                    </a:lnTo>
                    <a:lnTo>
                      <a:pt x="535603" y="5908"/>
                    </a:lnTo>
                    <a:cubicBezTo>
                      <a:pt x="491286" y="19376"/>
                      <a:pt x="446769" y="50849"/>
                      <a:pt x="425444" y="87122"/>
                    </a:cubicBezTo>
                    <a:lnTo>
                      <a:pt x="320982" y="268160"/>
                    </a:lnTo>
                    <a:cubicBezTo>
                      <a:pt x="675457" y="698737"/>
                      <a:pt x="1107719" y="944569"/>
                      <a:pt x="1605007" y="1082222"/>
                    </a:cubicBezTo>
                    <a:close/>
                  </a:path>
                </a:pathLst>
              </a:custGeom>
              <a:solidFill>
                <a:schemeClr val="bg1">
                  <a:alpha val="13000"/>
                </a:schemeClr>
              </a:solidFill>
              <a:ln w="25400">
                <a:noFill/>
              </a:ln>
              <a:effectLst/>
              <a:scene3d>
                <a:camera prst="orthographicFront"/>
                <a:lightRig rig="threePt" dir="t"/>
              </a:scene3d>
              <a:sp3d/>
            </p:spPr>
            <p:txBody>
              <a:bodyPr vert="horz" wrap="square" lIns="91440" tIns="45720" rIns="91440" bIns="45720" numCol="1" anchor="t" anchorCtr="0" compatLnSpc="1">
                <a:prstTxWarp prst="textNoShape">
                  <a:avLst/>
                </a:prstTxWarp>
                <a:noAutofit/>
              </a:bodyPr>
              <a:lstStyle/>
              <a:p>
                <a:endParaRPr lang="zh-CN" altLang="en-US" dirty="0">
                  <a:solidFill>
                    <a:prstClr val="black"/>
                  </a:solidFill>
                  <a:ea typeface="思源黑体 Normal" panose="020B0400000000000000" pitchFamily="34" charset="-122"/>
                </a:endParaRPr>
              </a:p>
            </p:txBody>
          </p:sp>
          <p:sp>
            <p:nvSpPr>
              <p:cNvPr id="75" name="文本框 68">
                <a:extLst>
                  <a:ext uri="{FF2B5EF4-FFF2-40B4-BE49-F238E27FC236}">
                    <a16:creationId xmlns="" xmlns:a16="http://schemas.microsoft.com/office/drawing/2014/main" id="{BDBE8939-05C4-46A5-8AC6-2435D15B877A}"/>
                  </a:ext>
                </a:extLst>
              </p:cNvPr>
              <p:cNvSpPr txBox="1"/>
              <p:nvPr/>
            </p:nvSpPr>
            <p:spPr>
              <a:xfrm>
                <a:off x="7048538" y="3302045"/>
                <a:ext cx="1451812" cy="954328"/>
              </a:xfrm>
              <a:prstGeom prst="rect">
                <a:avLst/>
              </a:prstGeom>
              <a:noFill/>
              <a:scene3d>
                <a:camera prst="orthographicFront"/>
                <a:lightRig rig="threePt" dir="t"/>
              </a:scene3d>
              <a:sp3d/>
            </p:spPr>
            <p:txBody>
              <a:bodyPr wrap="square" rtlCol="0">
                <a:spAutoFit/>
              </a:bodyPr>
              <a:lstStyle/>
              <a:p>
                <a:pPr algn="ctr"/>
                <a:r>
                  <a:rPr lang="it-IT" altLang="zh-CN" sz="1400" b="1" dirty="0">
                    <a:solidFill>
                      <a:srgbClr val="E7898A"/>
                    </a:solidFill>
                    <a:effectLst>
                      <a:outerShdw blurRad="38100" dist="38100" dir="2700000" algn="tl">
                        <a:srgbClr val="000000">
                          <a:alpha val="43137"/>
                        </a:srgbClr>
                      </a:outerShdw>
                    </a:effectLst>
                    <a:latin typeface="+mn-ea"/>
                  </a:rPr>
                  <a:t>ITO film pressure sensitive adhesive</a:t>
                </a:r>
                <a:endParaRPr lang="zh-CN" altLang="en-US" sz="1400" b="1" dirty="0">
                  <a:solidFill>
                    <a:srgbClr val="E7898A"/>
                  </a:solidFill>
                  <a:effectLst>
                    <a:outerShdw blurRad="38100" dist="38100" dir="2700000" algn="tl">
                      <a:srgbClr val="000000">
                        <a:alpha val="43137"/>
                      </a:srgbClr>
                    </a:outerShdw>
                  </a:effectLst>
                  <a:latin typeface="+mn-ea"/>
                </a:endParaRPr>
              </a:p>
            </p:txBody>
          </p:sp>
        </p:grpSp>
      </p:grpSp>
      <p:cxnSp>
        <p:nvCxnSpPr>
          <p:cNvPr id="7" name="直接箭头连接符 6">
            <a:extLst>
              <a:ext uri="{FF2B5EF4-FFF2-40B4-BE49-F238E27FC236}">
                <a16:creationId xmlns="" xmlns:a16="http://schemas.microsoft.com/office/drawing/2014/main" id="{BDD4650C-983F-4294-B261-8B7C075F79F3}"/>
              </a:ext>
            </a:extLst>
          </p:cNvPr>
          <p:cNvCxnSpPr/>
          <p:nvPr/>
        </p:nvCxnSpPr>
        <p:spPr>
          <a:xfrm flipH="1">
            <a:off x="4526257" y="2618913"/>
            <a:ext cx="516260" cy="940835"/>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94" name="直接箭头连接符 93">
            <a:extLst>
              <a:ext uri="{FF2B5EF4-FFF2-40B4-BE49-F238E27FC236}">
                <a16:creationId xmlns="" xmlns:a16="http://schemas.microsoft.com/office/drawing/2014/main" id="{D0E1EFC5-F9C6-4D03-8C02-6096FF945C2E}"/>
              </a:ext>
            </a:extLst>
          </p:cNvPr>
          <p:cNvCxnSpPr>
            <a:cxnSpLocks/>
          </p:cNvCxnSpPr>
          <p:nvPr/>
        </p:nvCxnSpPr>
        <p:spPr>
          <a:xfrm>
            <a:off x="4537751" y="4020263"/>
            <a:ext cx="502338" cy="852926"/>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95" name="直接箭头连接符 94">
            <a:extLst>
              <a:ext uri="{FF2B5EF4-FFF2-40B4-BE49-F238E27FC236}">
                <a16:creationId xmlns="" xmlns:a16="http://schemas.microsoft.com/office/drawing/2014/main" id="{6F2D0981-3C49-43B0-AC5E-04CD2E5536F1}"/>
              </a:ext>
            </a:extLst>
          </p:cNvPr>
          <p:cNvCxnSpPr>
            <a:cxnSpLocks/>
            <a:endCxn id="61" idx="1"/>
          </p:cNvCxnSpPr>
          <p:nvPr/>
        </p:nvCxnSpPr>
        <p:spPr>
          <a:xfrm flipV="1">
            <a:off x="5514786" y="5089931"/>
            <a:ext cx="708034" cy="66606"/>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96" name="直接箭头连接符 95">
            <a:extLst>
              <a:ext uri="{FF2B5EF4-FFF2-40B4-BE49-F238E27FC236}">
                <a16:creationId xmlns="" xmlns:a16="http://schemas.microsoft.com/office/drawing/2014/main" id="{EEE1F940-D6A6-4CA6-9BDD-16BB76BF3C17}"/>
              </a:ext>
            </a:extLst>
          </p:cNvPr>
          <p:cNvCxnSpPr>
            <a:cxnSpLocks/>
          </p:cNvCxnSpPr>
          <p:nvPr/>
        </p:nvCxnSpPr>
        <p:spPr>
          <a:xfrm flipV="1">
            <a:off x="7276031" y="4125477"/>
            <a:ext cx="343673" cy="638520"/>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 xmlns:a16="http://schemas.microsoft.com/office/drawing/2014/main" id="{C70DBCDF-FAE2-4362-B83A-76919B35769E}"/>
              </a:ext>
            </a:extLst>
          </p:cNvPr>
          <p:cNvCxnSpPr>
            <a:cxnSpLocks/>
          </p:cNvCxnSpPr>
          <p:nvPr/>
        </p:nvCxnSpPr>
        <p:spPr>
          <a:xfrm flipH="1" flipV="1">
            <a:off x="7086103" y="2483772"/>
            <a:ext cx="516260" cy="860843"/>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 xmlns:a16="http://schemas.microsoft.com/office/drawing/2014/main" id="{41559ACF-80BC-4631-BFE3-80AC2483346E}"/>
              </a:ext>
            </a:extLst>
          </p:cNvPr>
          <p:cNvCxnSpPr>
            <a:cxnSpLocks/>
          </p:cNvCxnSpPr>
          <p:nvPr/>
        </p:nvCxnSpPr>
        <p:spPr>
          <a:xfrm flipH="1">
            <a:off x="6203956" y="2574907"/>
            <a:ext cx="528875" cy="789697"/>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1191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69106" y="341083"/>
            <a:ext cx="6343586" cy="811213"/>
            <a:chOff x="469106" y="341083"/>
            <a:chExt cx="6343586" cy="811213"/>
          </a:xfrm>
        </p:grpSpPr>
        <p:sp>
          <p:nvSpPr>
            <p:cNvPr id="25" name="圆角矩形 24"/>
            <p:cNvSpPr/>
            <p:nvPr/>
          </p:nvSpPr>
          <p:spPr>
            <a:xfrm>
              <a:off x="672305" y="449943"/>
              <a:ext cx="3464689"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8" y="525381"/>
              <a:ext cx="5329174"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Composition of </a:t>
              </a:r>
              <a:r>
                <a:rPr lang="en-US" altLang="zh-CN" sz="2000" b="1" dirty="0" smtClean="0">
                  <a:solidFill>
                    <a:prstClr val="black">
                      <a:lumMod val="75000"/>
                      <a:lumOff val="25000"/>
                    </a:prstClr>
                  </a:solidFill>
                  <a:latin typeface="微软雅黑"/>
                </a:rPr>
                <a:t>ES (Electronic Slurry)</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39"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13" name="不完整圆 12">
            <a:extLst>
              <a:ext uri="{FF2B5EF4-FFF2-40B4-BE49-F238E27FC236}">
                <a16:creationId xmlns="" xmlns:a16="http://schemas.microsoft.com/office/drawing/2014/main" id="{4B9FB99F-3B41-4E45-AD39-BDE64859B9C6}"/>
              </a:ext>
            </a:extLst>
          </p:cNvPr>
          <p:cNvSpPr/>
          <p:nvPr/>
        </p:nvSpPr>
        <p:spPr>
          <a:xfrm>
            <a:off x="3483314" y="1412455"/>
            <a:ext cx="4145872" cy="4145872"/>
          </a:xfrm>
          <a:prstGeom prst="pie">
            <a:avLst>
              <a:gd name="adj1" fmla="val 5393179"/>
              <a:gd name="adj2" fmla="val 16200000"/>
            </a:avLst>
          </a:prstGeom>
          <a:solidFill>
            <a:schemeClr val="accent1">
              <a:lumMod val="75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FFFF"/>
              </a:solidFill>
              <a:latin typeface="Arial"/>
              <a:ea typeface="微软雅黑"/>
            </a:endParaRPr>
          </a:p>
        </p:txBody>
      </p:sp>
      <p:sp>
        <p:nvSpPr>
          <p:cNvPr id="55" name="不完整圆 54">
            <a:extLst>
              <a:ext uri="{FF2B5EF4-FFF2-40B4-BE49-F238E27FC236}">
                <a16:creationId xmlns="" xmlns:a16="http://schemas.microsoft.com/office/drawing/2014/main" id="{0070E1A5-F88E-40B3-AC35-2192E07F462E}"/>
              </a:ext>
            </a:extLst>
          </p:cNvPr>
          <p:cNvSpPr/>
          <p:nvPr/>
        </p:nvSpPr>
        <p:spPr>
          <a:xfrm flipH="1">
            <a:off x="3483314" y="1412455"/>
            <a:ext cx="4145872" cy="4145872"/>
          </a:xfrm>
          <a:prstGeom prst="pie">
            <a:avLst>
              <a:gd name="adj1" fmla="val 5393179"/>
              <a:gd name="adj2" fmla="val 16200000"/>
            </a:avLst>
          </a:prstGeom>
          <a:solidFill>
            <a:schemeClr val="tx1"/>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FFFFFF"/>
              </a:solidFill>
              <a:latin typeface="Arial"/>
              <a:ea typeface="微软雅黑"/>
            </a:endParaRPr>
          </a:p>
        </p:txBody>
      </p:sp>
      <p:sp>
        <p:nvSpPr>
          <p:cNvPr id="14" name="椭圆 13">
            <a:extLst>
              <a:ext uri="{FF2B5EF4-FFF2-40B4-BE49-F238E27FC236}">
                <a16:creationId xmlns="" xmlns:a16="http://schemas.microsoft.com/office/drawing/2014/main" id="{ACCC13D3-F233-4352-8879-8C02B5290EBC}"/>
              </a:ext>
            </a:extLst>
          </p:cNvPr>
          <p:cNvSpPr/>
          <p:nvPr/>
        </p:nvSpPr>
        <p:spPr>
          <a:xfrm>
            <a:off x="4583631" y="2512772"/>
            <a:ext cx="1945238" cy="1945238"/>
          </a:xfrm>
          <a:prstGeom prst="ellipse">
            <a:avLst/>
          </a:prstGeom>
          <a:solidFill>
            <a:schemeClr val="bg1"/>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b="1" dirty="0" smtClean="0">
                <a:solidFill>
                  <a:schemeClr val="bg2">
                    <a:lumMod val="25000"/>
                  </a:schemeClr>
                </a:solidFill>
                <a:effectLst>
                  <a:outerShdw blurRad="38100" dist="38100" dir="2700000" algn="tl">
                    <a:srgbClr val="000000">
                      <a:alpha val="43137"/>
                    </a:srgbClr>
                  </a:outerShdw>
                </a:effectLst>
                <a:latin typeface="+mn-ea"/>
              </a:rPr>
              <a:t>ES</a:t>
            </a:r>
            <a:endParaRPr lang="zh-CN" altLang="en-US" sz="2400" b="1" dirty="0">
              <a:solidFill>
                <a:schemeClr val="bg2">
                  <a:lumMod val="25000"/>
                </a:schemeClr>
              </a:solidFill>
              <a:effectLst>
                <a:outerShdw blurRad="38100" dist="38100" dir="2700000" algn="tl">
                  <a:srgbClr val="000000">
                    <a:alpha val="43137"/>
                  </a:srgbClr>
                </a:outerShdw>
              </a:effectLst>
              <a:latin typeface="+mn-ea"/>
            </a:endParaRPr>
          </a:p>
        </p:txBody>
      </p:sp>
      <p:sp>
        <p:nvSpPr>
          <p:cNvPr id="15" name="文本框 14">
            <a:extLst>
              <a:ext uri="{FF2B5EF4-FFF2-40B4-BE49-F238E27FC236}">
                <a16:creationId xmlns="" xmlns:a16="http://schemas.microsoft.com/office/drawing/2014/main" id="{BD500FA6-FD43-4489-9514-CC99D77ED442}"/>
              </a:ext>
            </a:extLst>
          </p:cNvPr>
          <p:cNvSpPr txBox="1"/>
          <p:nvPr/>
        </p:nvSpPr>
        <p:spPr>
          <a:xfrm rot="16200000">
            <a:off x="3885560" y="2726449"/>
            <a:ext cx="738664" cy="1560464"/>
          </a:xfrm>
          <a:prstGeom prst="rect">
            <a:avLst/>
          </a:prstGeom>
          <a:noFill/>
          <a:scene3d>
            <a:camera prst="orthographicFront"/>
            <a:lightRig rig="threePt" dir="t"/>
          </a:scene3d>
          <a:sp3d/>
        </p:spPr>
        <p:txBody>
          <a:bodyPr vert="eaVert" wrap="square" rtlCol="0">
            <a:spAutoFit/>
          </a:bodyPr>
          <a:lstStyle/>
          <a:p>
            <a:r>
              <a:rPr lang="en-US" altLang="zh-CN" b="1" dirty="0">
                <a:effectLst>
                  <a:outerShdw blurRad="38100" dist="38100" dir="2700000" algn="tl">
                    <a:srgbClr val="000000">
                      <a:alpha val="43137"/>
                    </a:srgbClr>
                  </a:outerShdw>
                </a:effectLst>
                <a:latin typeface="+mn-ea"/>
              </a:rPr>
              <a:t>Charged </a:t>
            </a:r>
            <a:r>
              <a:rPr lang="en-US" altLang="zh-CN" b="1" dirty="0" smtClean="0">
                <a:effectLst>
                  <a:outerShdw blurRad="38100" dist="38100" dir="2700000" algn="tl">
                    <a:srgbClr val="000000">
                      <a:alpha val="43137"/>
                    </a:srgbClr>
                  </a:outerShdw>
                </a:effectLst>
                <a:latin typeface="+mn-ea"/>
              </a:rPr>
              <a:t>Pigment</a:t>
            </a:r>
            <a:endParaRPr lang="zh-CN" altLang="en-US" b="1" dirty="0">
              <a:effectLst>
                <a:outerShdw blurRad="38100" dist="38100" dir="2700000" algn="tl">
                  <a:srgbClr val="000000">
                    <a:alpha val="43137"/>
                  </a:srgbClr>
                </a:outerShdw>
              </a:effectLst>
              <a:latin typeface="+mn-ea"/>
            </a:endParaRPr>
          </a:p>
        </p:txBody>
      </p:sp>
      <p:sp>
        <p:nvSpPr>
          <p:cNvPr id="56" name="文本框 55">
            <a:extLst>
              <a:ext uri="{FF2B5EF4-FFF2-40B4-BE49-F238E27FC236}">
                <a16:creationId xmlns="" xmlns:a16="http://schemas.microsoft.com/office/drawing/2014/main" id="{5FBF5191-05CB-48A7-877B-EB4C5C5495E1}"/>
              </a:ext>
            </a:extLst>
          </p:cNvPr>
          <p:cNvSpPr txBox="1"/>
          <p:nvPr/>
        </p:nvSpPr>
        <p:spPr>
          <a:xfrm rot="16200000">
            <a:off x="7279129" y="2328674"/>
            <a:ext cx="677108" cy="2294459"/>
          </a:xfrm>
          <a:prstGeom prst="rect">
            <a:avLst/>
          </a:prstGeom>
          <a:noFill/>
          <a:scene3d>
            <a:camera prst="orthographicFront"/>
            <a:lightRig rig="threePt" dir="t"/>
          </a:scene3d>
          <a:sp3d/>
        </p:spPr>
        <p:txBody>
          <a:bodyPr vert="eaVert" wrap="square" rtlCol="0">
            <a:spAutoFit/>
          </a:bodyPr>
          <a:lstStyle/>
          <a:p>
            <a:r>
              <a:rPr lang="en-US" altLang="zh-CN" sz="1600" b="1" dirty="0" smtClean="0">
                <a:solidFill>
                  <a:schemeClr val="bg1"/>
                </a:solidFill>
              </a:rPr>
              <a:t>Hydrotropic</a:t>
            </a:r>
          </a:p>
          <a:p>
            <a:r>
              <a:rPr lang="en-US" altLang="zh-CN" sz="1600" b="1" dirty="0" smtClean="0">
                <a:solidFill>
                  <a:schemeClr val="bg1"/>
                </a:solidFill>
              </a:rPr>
              <a:t> </a:t>
            </a:r>
            <a:r>
              <a:rPr lang="en-US" altLang="zh-CN" sz="1600" b="1" dirty="0">
                <a:solidFill>
                  <a:schemeClr val="bg1"/>
                </a:solidFill>
              </a:rPr>
              <a:t>S</a:t>
            </a:r>
            <a:r>
              <a:rPr lang="en-US" altLang="zh-CN" sz="1600" b="1" dirty="0" smtClean="0">
                <a:solidFill>
                  <a:schemeClr val="bg1"/>
                </a:solidFill>
              </a:rPr>
              <a:t>olvent</a:t>
            </a:r>
            <a:r>
              <a:rPr lang="en-US" altLang="zh-CN" sz="1600" dirty="0"/>
              <a:t> </a:t>
            </a:r>
            <a:endParaRPr lang="zh-CN" altLang="en-US" sz="1600" b="1" dirty="0">
              <a:solidFill>
                <a:schemeClr val="bg1"/>
              </a:solidFill>
              <a:effectLst>
                <a:outerShdw blurRad="38100" dist="38100" dir="2700000" algn="tl">
                  <a:srgbClr val="000000">
                    <a:alpha val="43137"/>
                  </a:srgbClr>
                </a:outerShdw>
              </a:effectLst>
              <a:latin typeface="+mn-ea"/>
            </a:endParaRPr>
          </a:p>
        </p:txBody>
      </p:sp>
      <p:cxnSp>
        <p:nvCxnSpPr>
          <p:cNvPr id="16" name="直接箭头连接符 15">
            <a:extLst>
              <a:ext uri="{FF2B5EF4-FFF2-40B4-BE49-F238E27FC236}">
                <a16:creationId xmlns="" xmlns:a16="http://schemas.microsoft.com/office/drawing/2014/main" id="{96E6DC91-1770-4F9C-A66B-22E12B3BB93D}"/>
              </a:ext>
            </a:extLst>
          </p:cNvPr>
          <p:cNvCxnSpPr>
            <a:cxnSpLocks/>
          </p:cNvCxnSpPr>
          <p:nvPr/>
        </p:nvCxnSpPr>
        <p:spPr>
          <a:xfrm>
            <a:off x="4413993" y="3506681"/>
            <a:ext cx="593013" cy="0"/>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 xmlns:a16="http://schemas.microsoft.com/office/drawing/2014/main" id="{D6BFC147-187C-48B9-9BA9-A1BF7A990FA8}"/>
              </a:ext>
            </a:extLst>
          </p:cNvPr>
          <p:cNvCxnSpPr>
            <a:cxnSpLocks/>
          </p:cNvCxnSpPr>
          <p:nvPr/>
        </p:nvCxnSpPr>
        <p:spPr>
          <a:xfrm flipH="1">
            <a:off x="6096000" y="3477996"/>
            <a:ext cx="567561" cy="0"/>
          </a:xfrm>
          <a:prstGeom prst="straightConnector1">
            <a:avLst/>
          </a:prstGeom>
          <a:ln w="38100">
            <a:solidFill>
              <a:schemeClr val="bg1">
                <a:lumMod val="50000"/>
              </a:schemeClr>
            </a:solidFill>
            <a:tailEnd type="triangle"/>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163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8481512" cy="923330"/>
            <a:chOff x="2396573" y="3790497"/>
            <a:chExt cx="8481512"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03</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02450" y="3826114"/>
              <a:ext cx="5475635" cy="830997"/>
            </a:xfrm>
            <a:prstGeom prst="rect">
              <a:avLst/>
            </a:prstGeom>
            <a:noFill/>
            <a:scene3d>
              <a:camera prst="orthographicFront"/>
              <a:lightRig rig="threePt" dir="t"/>
            </a:scene3d>
            <a:sp3d/>
          </p:spPr>
          <p:txBody>
            <a:bodyPr wrap="square" rtlCol="0">
              <a:spAutoFit/>
            </a:bodyPr>
            <a:lstStyle/>
            <a:p>
              <a:pPr lvl="0">
                <a:defRPr/>
              </a:pPr>
              <a:r>
                <a:rPr lang="en-US" altLang="zh-CN" sz="2400" b="1" dirty="0">
                  <a:solidFill>
                    <a:prstClr val="white"/>
                  </a:solidFill>
                  <a:latin typeface="+mn-ea"/>
                  <a:cs typeface="Aharoni" panose="02010803020104030203" pitchFamily="2" charset="-79"/>
                </a:rPr>
                <a:t>Performance </a:t>
              </a:r>
              <a:r>
                <a:rPr lang="en-US" altLang="zh-CN" sz="2400" b="1" dirty="0" smtClean="0">
                  <a:solidFill>
                    <a:prstClr val="white"/>
                  </a:solidFill>
                  <a:latin typeface="+mn-ea"/>
                  <a:cs typeface="Aharoni" panose="02010803020104030203" pitchFamily="2" charset="-79"/>
                </a:rPr>
                <a:t>Difference </a:t>
              </a:r>
              <a:r>
                <a:rPr lang="en-US" altLang="zh-CN" sz="2400" b="1" dirty="0">
                  <a:solidFill>
                    <a:prstClr val="white"/>
                  </a:solidFill>
                  <a:latin typeface="+mn-ea"/>
                  <a:cs typeface="Aharoni" panose="02010803020104030203" pitchFamily="2" charset="-79"/>
                </a:rPr>
                <a:t>B</a:t>
              </a:r>
              <a:r>
                <a:rPr lang="en-US" altLang="zh-CN" sz="2400" b="1" dirty="0" smtClean="0">
                  <a:solidFill>
                    <a:prstClr val="white"/>
                  </a:solidFill>
                  <a:latin typeface="+mn-ea"/>
                  <a:cs typeface="Aharoni" panose="02010803020104030203" pitchFamily="2" charset="-79"/>
                </a:rPr>
                <a:t>etween </a:t>
              </a:r>
              <a:r>
                <a:rPr lang="en-US" altLang="zh-CN" sz="2400" b="1" dirty="0">
                  <a:solidFill>
                    <a:prstClr val="white"/>
                  </a:solidFill>
                  <a:latin typeface="+mn-ea"/>
                  <a:cs typeface="Aharoni" panose="02010803020104030203" pitchFamily="2" charset="-79"/>
                </a:rPr>
                <a:t>O</a:t>
              </a:r>
              <a:r>
                <a:rPr lang="en-US" altLang="zh-CN" sz="2400" b="1" dirty="0" smtClean="0">
                  <a:solidFill>
                    <a:prstClr val="white"/>
                  </a:solidFill>
                  <a:latin typeface="+mn-ea"/>
                  <a:cs typeface="Aharoni" panose="02010803020104030203" pitchFamily="2" charset="-79"/>
                </a:rPr>
                <a:t>riginal </a:t>
              </a:r>
              <a:r>
                <a:rPr lang="en-US" altLang="zh-CN" sz="2400" b="1" dirty="0">
                  <a:solidFill>
                    <a:prstClr val="white"/>
                  </a:solidFill>
                  <a:latin typeface="+mn-ea"/>
                  <a:cs typeface="Aharoni" panose="02010803020104030203" pitchFamily="2" charset="-79"/>
                </a:rPr>
                <a:t>T</a:t>
              </a:r>
              <a:r>
                <a:rPr lang="en-US" altLang="zh-CN" sz="2400" b="1" dirty="0" smtClean="0">
                  <a:solidFill>
                    <a:prstClr val="white"/>
                  </a:solidFill>
                  <a:latin typeface="+mn-ea"/>
                  <a:cs typeface="Aharoni" panose="02010803020104030203" pitchFamily="2" charset="-79"/>
                </a:rPr>
                <a:t>echnology </a:t>
              </a:r>
              <a:r>
                <a:rPr lang="en-US" altLang="zh-CN" sz="2400" b="1" dirty="0">
                  <a:solidFill>
                    <a:prstClr val="white"/>
                  </a:solidFill>
                  <a:latin typeface="+mn-ea"/>
                  <a:cs typeface="Aharoni" panose="02010803020104030203" pitchFamily="2" charset="-79"/>
                </a:rPr>
                <a:t>and </a:t>
              </a:r>
              <a:r>
                <a:rPr lang="en-US" altLang="zh-CN" sz="2400" b="1" dirty="0" smtClean="0">
                  <a:solidFill>
                    <a:prstClr val="white"/>
                  </a:solidFill>
                  <a:latin typeface="+mn-ea"/>
                  <a:cs typeface="Aharoni" panose="02010803020104030203" pitchFamily="2" charset="-79"/>
                </a:rPr>
                <a:t>The </a:t>
              </a:r>
              <a:r>
                <a:rPr lang="en-US" altLang="zh-CN" sz="2400" b="1" dirty="0">
                  <a:solidFill>
                    <a:prstClr val="white"/>
                  </a:solidFill>
                  <a:latin typeface="+mn-ea"/>
                  <a:cs typeface="Aharoni" panose="02010803020104030203" pitchFamily="2" charset="-79"/>
                </a:rPr>
                <a:t>DES</a:t>
              </a:r>
              <a:endParaRPr lang="zh-CN" altLang="en-US" sz="24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55677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5527698" y="1928671"/>
            <a:ext cx="812271" cy="8122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0" name="椭圆 9"/>
          <p:cNvSpPr/>
          <p:nvPr/>
        </p:nvSpPr>
        <p:spPr>
          <a:xfrm>
            <a:off x="5527695" y="3399705"/>
            <a:ext cx="812271" cy="8122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1" name="椭圆 10"/>
          <p:cNvSpPr/>
          <p:nvPr/>
        </p:nvSpPr>
        <p:spPr>
          <a:xfrm>
            <a:off x="8663297" y="3456825"/>
            <a:ext cx="812271" cy="8122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2" name="椭圆 11"/>
          <p:cNvSpPr/>
          <p:nvPr/>
        </p:nvSpPr>
        <p:spPr>
          <a:xfrm>
            <a:off x="5527692" y="4876863"/>
            <a:ext cx="812271" cy="8122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7" name="椭圆 18"/>
          <p:cNvSpPr/>
          <p:nvPr/>
        </p:nvSpPr>
        <p:spPr>
          <a:xfrm flipH="1">
            <a:off x="4957673" y="2216547"/>
            <a:ext cx="247162" cy="236518"/>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8" name="椭圆 18"/>
          <p:cNvSpPr/>
          <p:nvPr/>
        </p:nvSpPr>
        <p:spPr>
          <a:xfrm flipH="1">
            <a:off x="4957670" y="3687581"/>
            <a:ext cx="247162" cy="236518"/>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椭圆 18"/>
          <p:cNvSpPr/>
          <p:nvPr/>
        </p:nvSpPr>
        <p:spPr>
          <a:xfrm flipH="1">
            <a:off x="4957667" y="5164739"/>
            <a:ext cx="247162" cy="236518"/>
          </a:xfrm>
          <a:custGeom>
            <a:avLst/>
            <a:gdLst>
              <a:gd name="T0" fmla="*/ 209 w 209"/>
              <a:gd name="T1" fmla="*/ 0 h 200"/>
              <a:gd name="T2" fmla="*/ 145 w 209"/>
              <a:gd name="T3" fmla="*/ 100 h 200"/>
              <a:gd name="T4" fmla="*/ 209 w 209"/>
              <a:gd name="T5" fmla="*/ 200 h 200"/>
              <a:gd name="T6" fmla="*/ 0 w 209"/>
              <a:gd name="T7" fmla="*/ 100 h 200"/>
              <a:gd name="T8" fmla="*/ 209 w 209"/>
              <a:gd name="T9" fmla="*/ 0 h 200"/>
            </a:gdLst>
            <a:ahLst/>
            <a:cxnLst>
              <a:cxn ang="0">
                <a:pos x="T0" y="T1"/>
              </a:cxn>
              <a:cxn ang="0">
                <a:pos x="T2" y="T3"/>
              </a:cxn>
              <a:cxn ang="0">
                <a:pos x="T4" y="T5"/>
              </a:cxn>
              <a:cxn ang="0">
                <a:pos x="T6" y="T7"/>
              </a:cxn>
              <a:cxn ang="0">
                <a:pos x="T8" y="T9"/>
              </a:cxn>
            </a:cxnLst>
            <a:rect l="0" t="0" r="r" b="b"/>
            <a:pathLst>
              <a:path w="209" h="200">
                <a:moveTo>
                  <a:pt x="209" y="0"/>
                </a:moveTo>
                <a:lnTo>
                  <a:pt x="145" y="100"/>
                </a:lnTo>
                <a:lnTo>
                  <a:pt x="209" y="200"/>
                </a:lnTo>
                <a:lnTo>
                  <a:pt x="0" y="100"/>
                </a:lnTo>
                <a:lnTo>
                  <a:pt x="209" y="0"/>
                </a:ln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25" name="组合 24"/>
          <p:cNvGrpSpPr/>
          <p:nvPr/>
        </p:nvGrpSpPr>
        <p:grpSpPr>
          <a:xfrm>
            <a:off x="6343847" y="1853795"/>
            <a:ext cx="2552696" cy="940093"/>
            <a:chOff x="6379401" y="1678126"/>
            <a:chExt cx="4816575" cy="940093"/>
          </a:xfrm>
        </p:grpSpPr>
        <p:sp>
          <p:nvSpPr>
            <p:cNvPr id="26" name="矩形 25"/>
            <p:cNvSpPr/>
            <p:nvPr/>
          </p:nvSpPr>
          <p:spPr>
            <a:xfrm>
              <a:off x="6798184" y="2030750"/>
              <a:ext cx="3223121" cy="587469"/>
            </a:xfrm>
            <a:prstGeom prst="rect">
              <a:avLst/>
            </a:prstGeom>
            <a:scene3d>
              <a:camera prst="orthographicFront"/>
              <a:lightRig rig="threePt" dir="t"/>
            </a:scene3d>
            <a:sp3d/>
          </p:spPr>
          <p:txBody>
            <a:bodyPr wrap="square">
              <a:spAutoFit/>
            </a:bodyPr>
            <a:lstStyle/>
            <a:p>
              <a:pPr lvl="0">
                <a:lnSpc>
                  <a:spcPct val="120000"/>
                </a:lnSpc>
                <a:defRPr/>
              </a:pPr>
              <a:r>
                <a:rPr kumimoji="0" lang="en-US" altLang="zh-CN" sz="1400" b="0" i="0" u="none" strike="noStrike" kern="1200" cap="none" spc="0" normalizeH="0" baseline="0" noProof="0" dirty="0">
                  <a:ln>
                    <a:noFill/>
                  </a:ln>
                  <a:effectLst/>
                  <a:uLnTx/>
                  <a:uFillTx/>
                  <a:latin typeface="+mn-ea"/>
                  <a:cs typeface="+mn-cs"/>
                </a:rPr>
                <a:t>DES</a:t>
              </a:r>
              <a:r>
                <a:rPr kumimoji="0" lang="zh-CN" altLang="en-US" sz="1400" b="0" i="0" u="none" strike="noStrike" kern="1200" cap="none" spc="0" normalizeH="0" baseline="0" noProof="0" dirty="0">
                  <a:ln>
                    <a:noFill/>
                  </a:ln>
                  <a:effectLst/>
                  <a:uLnTx/>
                  <a:uFillTx/>
                  <a:latin typeface="+mn-ea"/>
                  <a:cs typeface="+mn-cs"/>
                </a:rPr>
                <a:t>：</a:t>
              </a:r>
              <a:r>
                <a:rPr lang="en-US" altLang="zh-CN" sz="1400" dirty="0">
                  <a:latin typeface="+mn-ea"/>
                </a:rPr>
                <a:t>-20℃~60℃</a:t>
              </a:r>
            </a:p>
            <a:p>
              <a:pPr lvl="0">
                <a:lnSpc>
                  <a:spcPct val="120000"/>
                </a:lnSpc>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mn-ea"/>
                  <a:cs typeface="+mn-cs"/>
                </a:rPr>
                <a:t>EPD</a:t>
              </a:r>
              <a:r>
                <a:rPr kumimoji="0" lang="zh-CN" altLang="en-US" sz="1400" b="0" i="0" u="none" strike="noStrike" kern="1200" cap="none" spc="0" normalizeH="0" baseline="0" noProof="0" dirty="0">
                  <a:ln>
                    <a:noFill/>
                  </a:ln>
                  <a:solidFill>
                    <a:prstClr val="black">
                      <a:lumMod val="50000"/>
                      <a:lumOff val="50000"/>
                    </a:prstClr>
                  </a:solidFill>
                  <a:effectLst/>
                  <a:uLnTx/>
                  <a:uFillTx/>
                  <a:latin typeface="+mn-ea"/>
                  <a:cs typeface="+mn-cs"/>
                </a:rPr>
                <a:t>：</a:t>
              </a:r>
              <a:r>
                <a:rPr lang="en-US" altLang="zh-CN" sz="1400" dirty="0">
                  <a:solidFill>
                    <a:prstClr val="black">
                      <a:lumMod val="50000"/>
                      <a:lumOff val="50000"/>
                    </a:prstClr>
                  </a:solidFill>
                  <a:latin typeface="+mn-ea"/>
                </a:rPr>
                <a:t>0℃~50℃</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mn-ea"/>
                <a:cs typeface="+mn-cs"/>
              </a:endParaRPr>
            </a:p>
          </p:txBody>
        </p:sp>
        <p:sp>
          <p:nvSpPr>
            <p:cNvPr id="27" name="矩形 26"/>
            <p:cNvSpPr/>
            <p:nvPr/>
          </p:nvSpPr>
          <p:spPr>
            <a:xfrm>
              <a:off x="6379401" y="1678126"/>
              <a:ext cx="4816575" cy="350865"/>
            </a:xfrm>
            <a:prstGeom prst="rect">
              <a:avLst/>
            </a:prstGeom>
            <a:scene3d>
              <a:camera prst="orthographicFront"/>
              <a:lightRig rig="threePt" dir="t"/>
            </a:scene3d>
            <a:sp3d/>
          </p:spPr>
          <p:txBody>
            <a:bodyPr wrap="square">
              <a:spAutoFit/>
            </a:bodyPr>
            <a:lstStyle/>
            <a:p>
              <a:pPr lvl="0">
                <a:lnSpc>
                  <a:spcPct val="120000"/>
                </a:lnSpc>
                <a:defRPr/>
              </a:pPr>
              <a:r>
                <a:rPr lang="en-US" altLang="zh-CN" sz="1400" b="1" dirty="0">
                  <a:solidFill>
                    <a:srgbClr val="008EB0"/>
                  </a:solidFill>
                  <a:latin typeface="+mn-ea"/>
                </a:rPr>
                <a:t>Operating </a:t>
              </a:r>
              <a:r>
                <a:rPr lang="en-US" altLang="zh-CN" sz="1400" b="1" dirty="0" smtClean="0">
                  <a:solidFill>
                    <a:srgbClr val="008EB0"/>
                  </a:solidFill>
                  <a:latin typeface="+mn-ea"/>
                </a:rPr>
                <a:t>Temperature.</a:t>
              </a:r>
              <a:endParaRPr kumimoji="0" lang="zh-CN" altLang="en-US" sz="1400" b="1" i="0" u="none" strike="noStrike" kern="1200" cap="none" spc="0" normalizeH="0" baseline="0" noProof="0" dirty="0">
                <a:ln>
                  <a:noFill/>
                </a:ln>
                <a:solidFill>
                  <a:srgbClr val="008EB0"/>
                </a:solidFill>
                <a:effectLst/>
                <a:uLnTx/>
                <a:uFillTx/>
                <a:latin typeface="+mn-ea"/>
              </a:endParaRPr>
            </a:p>
          </p:txBody>
        </p:sp>
      </p:grpSp>
      <p:grpSp>
        <p:nvGrpSpPr>
          <p:cNvPr id="28" name="组合 27"/>
          <p:cNvGrpSpPr/>
          <p:nvPr/>
        </p:nvGrpSpPr>
        <p:grpSpPr>
          <a:xfrm>
            <a:off x="6427045" y="3195563"/>
            <a:ext cx="2156237" cy="1220554"/>
            <a:chOff x="6707976" y="1678126"/>
            <a:chExt cx="1401950" cy="1220554"/>
          </a:xfrm>
        </p:grpSpPr>
        <p:sp>
          <p:nvSpPr>
            <p:cNvPr id="29" name="矩形 28"/>
            <p:cNvSpPr/>
            <p:nvPr/>
          </p:nvSpPr>
          <p:spPr>
            <a:xfrm>
              <a:off x="6707976" y="2030750"/>
              <a:ext cx="1401950" cy="867930"/>
            </a:xfrm>
            <a:prstGeom prst="rect">
              <a:avLst/>
            </a:prstGeom>
            <a:scene3d>
              <a:camera prst="orthographicFront"/>
              <a:lightRig rig="threePt" dir="t"/>
            </a:scene3d>
            <a:sp3d/>
          </p:spPr>
          <p:txBody>
            <a:bodyPr wrap="square">
              <a:spAutoFit/>
            </a:bodyPr>
            <a:lstStyle/>
            <a:p>
              <a:pPr lvl="0">
                <a:lnSpc>
                  <a:spcPct val="120000"/>
                </a:lnSpc>
                <a:defRPr/>
              </a:pPr>
              <a:r>
                <a:rPr lang="en-US" altLang="zh-CN" sz="1400" dirty="0">
                  <a:latin typeface="+mn-ea"/>
                </a:rPr>
                <a:t>DES</a:t>
              </a:r>
              <a:r>
                <a:rPr lang="zh-CN" altLang="en-US" sz="1400" dirty="0">
                  <a:latin typeface="+mn-ea"/>
                </a:rPr>
                <a:t>：</a:t>
              </a:r>
              <a:r>
                <a:rPr lang="en-US" altLang="zh-CN" sz="1400" dirty="0">
                  <a:latin typeface="+mn-ea"/>
                </a:rPr>
                <a:t>&gt;1 : 45</a:t>
              </a:r>
            </a:p>
            <a:p>
              <a:pPr lvl="0">
                <a:lnSpc>
                  <a:spcPct val="120000"/>
                </a:lnSpc>
                <a:defRPr/>
              </a:pPr>
              <a:r>
                <a:rPr lang="en-US" altLang="zh-CN" sz="1400" dirty="0" smtClean="0">
                  <a:solidFill>
                    <a:prstClr val="black">
                      <a:lumMod val="50000"/>
                      <a:lumOff val="50000"/>
                    </a:prstClr>
                  </a:solidFill>
                  <a:latin typeface="+mn-ea"/>
                </a:rPr>
                <a:t>EPD-BW</a:t>
              </a:r>
              <a:r>
                <a:rPr lang="zh-CN" altLang="en-US" sz="1400" dirty="0" smtClean="0">
                  <a:solidFill>
                    <a:prstClr val="black">
                      <a:lumMod val="50000"/>
                      <a:lumOff val="50000"/>
                    </a:prstClr>
                  </a:solidFill>
                  <a:latin typeface="+mn-ea"/>
                </a:rPr>
                <a:t>：</a:t>
              </a:r>
              <a:r>
                <a:rPr lang="en-US" altLang="zh-CN" sz="1400" dirty="0">
                  <a:solidFill>
                    <a:prstClr val="black">
                      <a:lumMod val="50000"/>
                      <a:lumOff val="50000"/>
                    </a:prstClr>
                  </a:solidFill>
                  <a:latin typeface="+mn-ea"/>
                </a:rPr>
                <a:t>&lt;1 : 8</a:t>
              </a:r>
            </a:p>
            <a:p>
              <a:pPr>
                <a:lnSpc>
                  <a:spcPct val="120000"/>
                </a:lnSpc>
                <a:defRPr/>
              </a:pPr>
              <a:r>
                <a:rPr lang="en-US" altLang="zh-CN" sz="1400" dirty="0" smtClean="0">
                  <a:solidFill>
                    <a:prstClr val="black">
                      <a:lumMod val="50000"/>
                      <a:lumOff val="50000"/>
                    </a:prstClr>
                  </a:solidFill>
                  <a:latin typeface="+mn-ea"/>
                </a:rPr>
                <a:t>EPD-Tri-color</a:t>
              </a:r>
              <a:r>
                <a:rPr lang="zh-CN" altLang="en-US" sz="1400" dirty="0" smtClean="0">
                  <a:solidFill>
                    <a:prstClr val="black">
                      <a:lumMod val="50000"/>
                      <a:lumOff val="50000"/>
                    </a:prstClr>
                  </a:solidFill>
                  <a:latin typeface="+mn-ea"/>
                </a:rPr>
                <a:t>：</a:t>
              </a:r>
              <a:r>
                <a:rPr lang="en-US" altLang="zh-CN" sz="1400" dirty="0">
                  <a:solidFill>
                    <a:prstClr val="black">
                      <a:lumMod val="50000"/>
                      <a:lumOff val="50000"/>
                    </a:prstClr>
                  </a:solidFill>
                  <a:latin typeface="+mn-ea"/>
                </a:rPr>
                <a:t>&lt;1 : 25</a:t>
              </a:r>
              <a:endParaRPr lang="zh-CN" altLang="en-US" sz="1400" dirty="0">
                <a:solidFill>
                  <a:prstClr val="black">
                    <a:lumMod val="50000"/>
                    <a:lumOff val="50000"/>
                  </a:prstClr>
                </a:solidFill>
                <a:latin typeface="+mn-ea"/>
              </a:endParaRPr>
            </a:p>
          </p:txBody>
        </p:sp>
        <p:sp>
          <p:nvSpPr>
            <p:cNvPr id="30" name="矩形 29"/>
            <p:cNvSpPr/>
            <p:nvPr/>
          </p:nvSpPr>
          <p:spPr>
            <a:xfrm>
              <a:off x="6798184" y="1678126"/>
              <a:ext cx="729303" cy="350865"/>
            </a:xfrm>
            <a:prstGeom prst="rect">
              <a:avLst/>
            </a:prstGeom>
            <a:scene3d>
              <a:camera prst="orthographicFront"/>
              <a:lightRig rig="threePt" dir="t"/>
            </a:scene3d>
            <a:sp3d/>
          </p:spPr>
          <p:txBody>
            <a:bodyPr wrap="square">
              <a:spAutoFit/>
            </a:bodyPr>
            <a:lstStyle/>
            <a:p>
              <a:pPr lvl="0">
                <a:lnSpc>
                  <a:spcPct val="120000"/>
                </a:lnSpc>
                <a:defRPr/>
              </a:pPr>
              <a:r>
                <a:rPr lang="en-US" altLang="zh-CN" sz="1400" b="1" dirty="0">
                  <a:solidFill>
                    <a:srgbClr val="008EB0"/>
                  </a:solidFill>
                  <a:latin typeface="+mn-ea"/>
                </a:rPr>
                <a:t>Contrast</a:t>
              </a:r>
              <a:endParaRPr lang="zh-CN" altLang="en-US" sz="1400" b="1" dirty="0">
                <a:solidFill>
                  <a:srgbClr val="008EB0"/>
                </a:solidFill>
                <a:latin typeface="+mn-ea"/>
              </a:endParaRPr>
            </a:p>
          </p:txBody>
        </p:sp>
      </p:grpSp>
      <p:grpSp>
        <p:nvGrpSpPr>
          <p:cNvPr id="31" name="组合 30"/>
          <p:cNvGrpSpPr/>
          <p:nvPr/>
        </p:nvGrpSpPr>
        <p:grpSpPr>
          <a:xfrm>
            <a:off x="9701392" y="3381949"/>
            <a:ext cx="2072181" cy="962022"/>
            <a:chOff x="6798182" y="1678126"/>
            <a:chExt cx="5149476" cy="962022"/>
          </a:xfrm>
        </p:grpSpPr>
        <p:sp>
          <p:nvSpPr>
            <p:cNvPr id="32" name="矩形 31"/>
            <p:cNvSpPr/>
            <p:nvPr/>
          </p:nvSpPr>
          <p:spPr>
            <a:xfrm>
              <a:off x="6798184" y="2030750"/>
              <a:ext cx="5149474" cy="609398"/>
            </a:xfrm>
            <a:prstGeom prst="rect">
              <a:avLst/>
            </a:prstGeom>
            <a:scene3d>
              <a:camera prst="orthographicFront"/>
              <a:lightRig rig="threePt" dir="t"/>
            </a:scene3d>
            <a:sp3d/>
          </p:spPr>
          <p:txBody>
            <a:bodyPr wrap="square">
              <a:spAutoFit/>
            </a:bodyPr>
            <a:lstStyle/>
            <a:p>
              <a:pPr lvl="0">
                <a:lnSpc>
                  <a:spcPct val="120000"/>
                </a:lnSpc>
                <a:defRPr/>
              </a:pPr>
              <a:r>
                <a:rPr lang="en-US" altLang="zh-CN" sz="1400" dirty="0">
                  <a:latin typeface="+mn-ea"/>
                </a:rPr>
                <a:t>DES</a:t>
              </a:r>
              <a:r>
                <a:rPr lang="zh-CN" altLang="en-US" sz="1400" dirty="0" smtClean="0">
                  <a:latin typeface="+mn-ea"/>
                </a:rPr>
                <a:t>：</a:t>
              </a:r>
              <a:r>
                <a:rPr lang="en-US" altLang="zh-CN" sz="1400" dirty="0" smtClean="0">
                  <a:latin typeface="+mn-ea"/>
                </a:rPr>
                <a:t>Max 600DPI</a:t>
              </a:r>
              <a:endParaRPr lang="en-US" altLang="zh-CN" sz="1400" dirty="0">
                <a:latin typeface="+mn-ea"/>
              </a:endParaRPr>
            </a:p>
            <a:p>
              <a:pPr lvl="0">
                <a:lnSpc>
                  <a:spcPct val="120000"/>
                </a:lnSpc>
                <a:defRPr/>
              </a:pPr>
              <a:r>
                <a:rPr lang="en-US" altLang="zh-CN" sz="1400" dirty="0">
                  <a:solidFill>
                    <a:prstClr val="black">
                      <a:lumMod val="50000"/>
                      <a:lumOff val="50000"/>
                    </a:prstClr>
                  </a:solidFill>
                  <a:latin typeface="+mn-ea"/>
                </a:rPr>
                <a:t>EPD</a:t>
              </a:r>
              <a:r>
                <a:rPr lang="zh-CN" altLang="en-US" sz="1400" dirty="0" smtClean="0">
                  <a:solidFill>
                    <a:prstClr val="black">
                      <a:lumMod val="50000"/>
                      <a:lumOff val="50000"/>
                    </a:prstClr>
                  </a:solidFill>
                  <a:latin typeface="+mn-ea"/>
                </a:rPr>
                <a:t>：</a:t>
              </a:r>
              <a:r>
                <a:rPr lang="en-US" altLang="zh-CN" sz="1400" dirty="0" smtClean="0">
                  <a:solidFill>
                    <a:prstClr val="black">
                      <a:lumMod val="50000"/>
                      <a:lumOff val="50000"/>
                    </a:prstClr>
                  </a:solidFill>
                  <a:latin typeface="+mn-ea"/>
                </a:rPr>
                <a:t>Max 300DPI</a:t>
              </a:r>
              <a:endParaRPr lang="zh-CN" altLang="en-US" sz="1400" dirty="0">
                <a:solidFill>
                  <a:prstClr val="black">
                    <a:lumMod val="50000"/>
                    <a:lumOff val="50000"/>
                  </a:prstClr>
                </a:solidFill>
                <a:latin typeface="+mn-ea"/>
              </a:endParaRPr>
            </a:p>
          </p:txBody>
        </p:sp>
        <p:sp>
          <p:nvSpPr>
            <p:cNvPr id="33" name="矩形 32"/>
            <p:cNvSpPr/>
            <p:nvPr/>
          </p:nvSpPr>
          <p:spPr>
            <a:xfrm>
              <a:off x="6798182" y="1678126"/>
              <a:ext cx="3180948" cy="350865"/>
            </a:xfrm>
            <a:prstGeom prst="rect">
              <a:avLst/>
            </a:prstGeom>
            <a:scene3d>
              <a:camera prst="orthographicFront"/>
              <a:lightRig rig="threePt" dir="t"/>
            </a:scene3d>
            <a:sp3d/>
          </p:spPr>
          <p:txBody>
            <a:bodyPr wrap="square">
              <a:spAutoFit/>
            </a:bodyPr>
            <a:lstStyle/>
            <a:p>
              <a:pPr lvl="0">
                <a:lnSpc>
                  <a:spcPct val="120000"/>
                </a:lnSpc>
                <a:defRPr/>
              </a:pPr>
              <a:r>
                <a:rPr lang="en-US" altLang="zh-CN" sz="1400" b="1" dirty="0">
                  <a:solidFill>
                    <a:srgbClr val="008EB0"/>
                  </a:solidFill>
                  <a:latin typeface="+mn-ea"/>
                </a:rPr>
                <a:t>Resolution</a:t>
              </a:r>
              <a:endParaRPr lang="zh-CN" altLang="en-US" sz="1400" b="1" dirty="0">
                <a:solidFill>
                  <a:srgbClr val="008EB0"/>
                </a:solidFill>
                <a:latin typeface="+mn-ea"/>
              </a:endParaRPr>
            </a:p>
          </p:txBody>
        </p:sp>
      </p:grpSp>
      <p:grpSp>
        <p:nvGrpSpPr>
          <p:cNvPr id="34" name="组合 33"/>
          <p:cNvGrpSpPr/>
          <p:nvPr/>
        </p:nvGrpSpPr>
        <p:grpSpPr>
          <a:xfrm>
            <a:off x="6565788" y="4801987"/>
            <a:ext cx="2017495" cy="962022"/>
            <a:chOff x="6798184" y="1678126"/>
            <a:chExt cx="6081881" cy="962022"/>
          </a:xfrm>
        </p:grpSpPr>
        <p:sp>
          <p:nvSpPr>
            <p:cNvPr id="35" name="矩形 34"/>
            <p:cNvSpPr/>
            <p:nvPr/>
          </p:nvSpPr>
          <p:spPr>
            <a:xfrm>
              <a:off x="6798184" y="2030750"/>
              <a:ext cx="5149474" cy="609398"/>
            </a:xfrm>
            <a:prstGeom prst="rect">
              <a:avLst/>
            </a:prstGeom>
            <a:scene3d>
              <a:camera prst="orthographicFront"/>
              <a:lightRig rig="threePt" dir="t"/>
            </a:scene3d>
            <a:sp3d/>
          </p:spPr>
          <p:txBody>
            <a:bodyPr wrap="square">
              <a:spAutoFit/>
            </a:bodyPr>
            <a:lstStyle/>
            <a:p>
              <a:pPr lvl="0">
                <a:lnSpc>
                  <a:spcPct val="120000"/>
                </a:lnSpc>
                <a:defRPr/>
              </a:pPr>
              <a:r>
                <a:rPr lang="en-US" altLang="zh-CN" sz="1400" dirty="0">
                  <a:latin typeface="+mn-ea"/>
                </a:rPr>
                <a:t>DES</a:t>
              </a:r>
              <a:r>
                <a:rPr lang="zh-CN" altLang="en-US" sz="1400" dirty="0">
                  <a:latin typeface="+mn-ea"/>
                </a:rPr>
                <a:t>：</a:t>
              </a:r>
              <a:r>
                <a:rPr lang="en-US" altLang="zh-CN" sz="1400" dirty="0">
                  <a:latin typeface="+mn-ea"/>
                </a:rPr>
                <a:t>1~3mA</a:t>
              </a:r>
            </a:p>
            <a:p>
              <a:pPr lvl="0">
                <a:lnSpc>
                  <a:spcPct val="120000"/>
                </a:lnSpc>
                <a:defRPr/>
              </a:pPr>
              <a:r>
                <a:rPr lang="en-US" altLang="zh-CN" sz="1400" dirty="0">
                  <a:solidFill>
                    <a:prstClr val="black">
                      <a:lumMod val="50000"/>
                      <a:lumOff val="50000"/>
                    </a:prstClr>
                  </a:solidFill>
                  <a:latin typeface="+mn-ea"/>
                </a:rPr>
                <a:t>EPD</a:t>
              </a:r>
              <a:r>
                <a:rPr lang="zh-CN" altLang="en-US" sz="1400" dirty="0">
                  <a:solidFill>
                    <a:prstClr val="black">
                      <a:lumMod val="50000"/>
                      <a:lumOff val="50000"/>
                    </a:prstClr>
                  </a:solidFill>
                  <a:latin typeface="+mn-ea"/>
                </a:rPr>
                <a:t>：</a:t>
              </a:r>
              <a:r>
                <a:rPr lang="en-US" altLang="zh-CN" sz="1400" dirty="0">
                  <a:solidFill>
                    <a:prstClr val="black">
                      <a:lumMod val="50000"/>
                      <a:lumOff val="50000"/>
                    </a:prstClr>
                  </a:solidFill>
                  <a:latin typeface="+mn-ea"/>
                </a:rPr>
                <a:t>2~5mA</a:t>
              </a:r>
              <a:endParaRPr lang="zh-CN" altLang="en-US" sz="1400" dirty="0">
                <a:solidFill>
                  <a:prstClr val="black">
                    <a:lumMod val="50000"/>
                    <a:lumOff val="50000"/>
                  </a:prstClr>
                </a:solidFill>
                <a:latin typeface="+mn-ea"/>
              </a:endParaRPr>
            </a:p>
          </p:txBody>
        </p:sp>
        <p:sp>
          <p:nvSpPr>
            <p:cNvPr id="36" name="矩形 35"/>
            <p:cNvSpPr/>
            <p:nvPr/>
          </p:nvSpPr>
          <p:spPr>
            <a:xfrm>
              <a:off x="6798184" y="1678126"/>
              <a:ext cx="6081881" cy="350865"/>
            </a:xfrm>
            <a:prstGeom prst="rect">
              <a:avLst/>
            </a:prstGeom>
            <a:scene3d>
              <a:camera prst="orthographicFront"/>
              <a:lightRig rig="threePt" dir="t"/>
            </a:scene3d>
            <a:sp3d/>
          </p:spPr>
          <p:txBody>
            <a:bodyPr wrap="square">
              <a:spAutoFit/>
            </a:bodyPr>
            <a:lstStyle/>
            <a:p>
              <a:pPr>
                <a:lnSpc>
                  <a:spcPct val="120000"/>
                </a:lnSpc>
                <a:defRPr/>
              </a:pPr>
              <a:r>
                <a:rPr lang="en-US" altLang="zh-CN" sz="1400" b="1" dirty="0">
                  <a:solidFill>
                    <a:srgbClr val="008EB0"/>
                  </a:solidFill>
                  <a:latin typeface="+mn-ea"/>
                </a:rPr>
                <a:t>Power consumption</a:t>
              </a:r>
              <a:endParaRPr lang="zh-CN" altLang="en-US" sz="1400" b="1" dirty="0">
                <a:solidFill>
                  <a:srgbClr val="008EB0"/>
                </a:solidFill>
                <a:latin typeface="+mn-ea"/>
              </a:endParaRPr>
            </a:p>
          </p:txBody>
        </p:sp>
      </p:grpSp>
      <p:pic>
        <p:nvPicPr>
          <p:cNvPr id="43" name="图片占位符 42"/>
          <p:cNvPicPr>
            <a:picLocks noGrp="1" noChangeAspect="1"/>
          </p:cNvPicPr>
          <p:nvPr>
            <p:ph type="pic" sz="quarter" idx="10"/>
          </p:nvPr>
        </p:nvPicPr>
        <p:blipFill>
          <a:blip r:embed="rId3" cstate="print">
            <a:grayscl/>
            <a:extLst>
              <a:ext uri="{28A0092B-C50C-407E-A947-70E740481C1C}">
                <a14:useLocalDpi xmlns:a14="http://schemas.microsoft.com/office/drawing/2010/main" val="0"/>
              </a:ext>
            </a:extLst>
          </a:blip>
          <a:srcRect l="18727" r="18727"/>
          <a:stretch>
            <a:fillRect/>
          </a:stretch>
        </p:blipFill>
        <p:spPr>
          <a:xfrm>
            <a:off x="1178586" y="2229851"/>
            <a:ext cx="3048000" cy="3048000"/>
          </a:xfrm>
          <a:scene3d>
            <a:camera prst="orthographicFront"/>
            <a:lightRig rig="threePt" dir="t"/>
          </a:scene3d>
          <a:sp3d/>
        </p:spPr>
      </p:pic>
      <p:grpSp>
        <p:nvGrpSpPr>
          <p:cNvPr id="41" name="组合 40"/>
          <p:cNvGrpSpPr/>
          <p:nvPr/>
        </p:nvGrpSpPr>
        <p:grpSpPr>
          <a:xfrm>
            <a:off x="469106" y="341083"/>
            <a:ext cx="9672709" cy="811213"/>
            <a:chOff x="469106" y="341083"/>
            <a:chExt cx="9672709" cy="811213"/>
          </a:xfrm>
        </p:grpSpPr>
        <p:sp>
          <p:nvSpPr>
            <p:cNvPr id="42" name="圆角矩形 41"/>
            <p:cNvSpPr/>
            <p:nvPr/>
          </p:nvSpPr>
          <p:spPr>
            <a:xfrm>
              <a:off x="672304" y="449943"/>
              <a:ext cx="7282087"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4" name="椭圆 43"/>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5" name="文本框 44"/>
            <p:cNvSpPr txBox="1"/>
            <p:nvPr/>
          </p:nvSpPr>
          <p:spPr>
            <a:xfrm>
              <a:off x="1230502" y="551479"/>
              <a:ext cx="8911313" cy="400110"/>
            </a:xfrm>
            <a:prstGeom prst="rect">
              <a:avLst/>
            </a:prstGeom>
            <a:noFill/>
            <a:scene3d>
              <a:camera prst="orthographicFront"/>
              <a:lightRig rig="threePt" dir="t"/>
            </a:scene3d>
            <a:sp3d/>
          </p:spPr>
          <p:txBody>
            <a:bodyPr wrap="square" rtlCol="0">
              <a:spAutoFit/>
            </a:bodyPr>
            <a:lstStyle/>
            <a:p>
              <a:r>
                <a:rPr lang="en-US" altLang="zh-CN" sz="2000" b="1" dirty="0">
                  <a:solidFill>
                    <a:prstClr val="black">
                      <a:lumMod val="75000"/>
                      <a:lumOff val="25000"/>
                    </a:prstClr>
                  </a:solidFill>
                  <a:latin typeface="微软雅黑"/>
                </a:rPr>
                <a:t>Performance Difference Between </a:t>
              </a:r>
              <a:r>
                <a:rPr lang="en-US" altLang="zh-CN" sz="2000" b="1" dirty="0" smtClean="0">
                  <a:solidFill>
                    <a:prstClr val="black">
                      <a:lumMod val="75000"/>
                      <a:lumOff val="25000"/>
                    </a:prstClr>
                  </a:solidFill>
                  <a:latin typeface="微软雅黑"/>
                </a:rPr>
                <a:t>EPD and DES</a:t>
              </a:r>
              <a:endParaRPr lang="zh-CN" altLang="zh-CN" sz="2000" b="1" dirty="0">
                <a:solidFill>
                  <a:prstClr val="black">
                    <a:lumMod val="75000"/>
                    <a:lumOff val="25000"/>
                  </a:prstClr>
                </a:solidFill>
                <a:latin typeface="微软雅黑"/>
              </a:endParaRPr>
            </a:p>
          </p:txBody>
        </p:sp>
        <p:sp>
          <p:nvSpPr>
            <p:cNvPr id="46"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57FE2157-4ED3-45DD-9672-EE065A415C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1805" y="2102778"/>
            <a:ext cx="464056" cy="464056"/>
          </a:xfrm>
          <a:prstGeom prst="rect">
            <a:avLst/>
          </a:prstGeom>
          <a:scene3d>
            <a:camera prst="orthographicFront"/>
            <a:lightRig rig="threePt" dir="t"/>
          </a:scene3d>
          <a:sp3d/>
        </p:spPr>
      </p:pic>
      <p:pic>
        <p:nvPicPr>
          <p:cNvPr id="5" name="图片 4">
            <a:extLst>
              <a:ext uri="{FF2B5EF4-FFF2-40B4-BE49-F238E27FC236}">
                <a16:creationId xmlns="" xmlns:a16="http://schemas.microsoft.com/office/drawing/2014/main" id="{9C6F0104-DE11-4EEC-B7A1-06AF34095D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6159" y="3547501"/>
            <a:ext cx="500187" cy="500187"/>
          </a:xfrm>
          <a:prstGeom prst="rect">
            <a:avLst/>
          </a:prstGeom>
          <a:scene3d>
            <a:camera prst="orthographicFront"/>
            <a:lightRig rig="threePt" dir="t"/>
          </a:scene3d>
          <a:sp3d/>
        </p:spPr>
      </p:pic>
      <p:pic>
        <p:nvPicPr>
          <p:cNvPr id="7" name="图片 6">
            <a:extLst>
              <a:ext uri="{FF2B5EF4-FFF2-40B4-BE49-F238E27FC236}">
                <a16:creationId xmlns="" xmlns:a16="http://schemas.microsoft.com/office/drawing/2014/main" id="{A3AEA56D-571A-4C73-8FF2-DA44AD3F0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03998" y="3680870"/>
            <a:ext cx="357201" cy="357201"/>
          </a:xfrm>
          <a:prstGeom prst="rect">
            <a:avLst/>
          </a:prstGeom>
          <a:scene3d>
            <a:camera prst="orthographicFront"/>
            <a:lightRig rig="threePt" dir="t"/>
          </a:scene3d>
          <a:sp3d/>
        </p:spPr>
      </p:pic>
      <p:pic>
        <p:nvPicPr>
          <p:cNvPr id="13" name="图片 12">
            <a:extLst>
              <a:ext uri="{FF2B5EF4-FFF2-40B4-BE49-F238E27FC236}">
                <a16:creationId xmlns="" xmlns:a16="http://schemas.microsoft.com/office/drawing/2014/main" id="{0EE00587-9DF8-4D84-8B52-FB0657AE77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0513" y="5079684"/>
            <a:ext cx="406627" cy="406627"/>
          </a:xfrm>
          <a:prstGeom prst="rect">
            <a:avLst/>
          </a:prstGeom>
          <a:scene3d>
            <a:camera prst="orthographicFront"/>
            <a:lightRig rig="threePt" dir="t"/>
          </a:scene3d>
          <a:sp3d/>
        </p:spPr>
      </p:pic>
      <p:sp>
        <p:nvSpPr>
          <p:cNvPr id="38" name="椭圆 37">
            <a:extLst>
              <a:ext uri="{FF2B5EF4-FFF2-40B4-BE49-F238E27FC236}">
                <a16:creationId xmlns="" xmlns:a16="http://schemas.microsoft.com/office/drawing/2014/main" id="{3786D715-86DD-49F4-BECC-64FEB14DD7DE}"/>
              </a:ext>
            </a:extLst>
          </p:cNvPr>
          <p:cNvSpPr/>
          <p:nvPr/>
        </p:nvSpPr>
        <p:spPr>
          <a:xfrm>
            <a:off x="8663300" y="1928671"/>
            <a:ext cx="812271" cy="812271"/>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39" name="组合 38">
            <a:extLst>
              <a:ext uri="{FF2B5EF4-FFF2-40B4-BE49-F238E27FC236}">
                <a16:creationId xmlns="" xmlns:a16="http://schemas.microsoft.com/office/drawing/2014/main" id="{34A80628-51D1-4570-9968-5841E4BB3030}"/>
              </a:ext>
            </a:extLst>
          </p:cNvPr>
          <p:cNvGrpSpPr/>
          <p:nvPr/>
        </p:nvGrpSpPr>
        <p:grpSpPr>
          <a:xfrm>
            <a:off x="9611976" y="1915919"/>
            <a:ext cx="2085443" cy="877969"/>
            <a:chOff x="6629461" y="1740250"/>
            <a:chExt cx="3934935" cy="877969"/>
          </a:xfrm>
        </p:grpSpPr>
        <p:sp>
          <p:nvSpPr>
            <p:cNvPr id="40" name="矩形 39">
              <a:extLst>
                <a:ext uri="{FF2B5EF4-FFF2-40B4-BE49-F238E27FC236}">
                  <a16:creationId xmlns="" xmlns:a16="http://schemas.microsoft.com/office/drawing/2014/main" id="{35D2F2A8-4D52-43D0-A1C0-CA989B19348F}"/>
                </a:ext>
              </a:extLst>
            </p:cNvPr>
            <p:cNvSpPr/>
            <p:nvPr/>
          </p:nvSpPr>
          <p:spPr>
            <a:xfrm>
              <a:off x="6798184" y="2030750"/>
              <a:ext cx="3223121" cy="587469"/>
            </a:xfrm>
            <a:prstGeom prst="rect">
              <a:avLst/>
            </a:prstGeom>
            <a:scene3d>
              <a:camera prst="orthographicFront"/>
              <a:lightRig rig="threePt" dir="t"/>
            </a:scene3d>
            <a:sp3d/>
          </p:spPr>
          <p:txBody>
            <a:bodyPr wrap="square">
              <a:spAutoFit/>
            </a:bodyPr>
            <a:lstStyle/>
            <a:p>
              <a:pPr lvl="0">
                <a:lnSpc>
                  <a:spcPct val="120000"/>
                </a:lnSpc>
                <a:defRPr/>
              </a:pPr>
              <a:r>
                <a:rPr kumimoji="0" lang="en-US" altLang="zh-CN" sz="1400" b="0" i="0" u="none" strike="noStrike" kern="1200" cap="none" spc="0" normalizeH="0" baseline="0" noProof="0" dirty="0">
                  <a:ln>
                    <a:noFill/>
                  </a:ln>
                  <a:effectLst/>
                  <a:uLnTx/>
                  <a:uFillTx/>
                  <a:latin typeface="+mn-ea"/>
                  <a:cs typeface="+mn-cs"/>
                </a:rPr>
                <a:t>DES</a:t>
              </a:r>
              <a:r>
                <a:rPr kumimoji="0" lang="zh-CN" altLang="en-US" sz="1400" b="0" i="0" u="none" strike="noStrike" kern="1200" cap="none" spc="0" normalizeH="0" baseline="0" noProof="0" dirty="0">
                  <a:ln>
                    <a:noFill/>
                  </a:ln>
                  <a:effectLst/>
                  <a:uLnTx/>
                  <a:uFillTx/>
                  <a:latin typeface="+mn-ea"/>
                  <a:cs typeface="+mn-cs"/>
                </a:rPr>
                <a:t>：</a:t>
              </a:r>
              <a:r>
                <a:rPr kumimoji="0" lang="en-US" altLang="zh-CN" sz="1400" b="0" i="0" u="none" strike="noStrike" kern="1200" cap="none" spc="0" normalizeH="0" baseline="0" noProof="0" dirty="0">
                  <a:ln>
                    <a:noFill/>
                  </a:ln>
                  <a:effectLst/>
                  <a:uLnTx/>
                  <a:uFillTx/>
                  <a:latin typeface="+mn-ea"/>
                  <a:cs typeface="+mn-cs"/>
                </a:rPr>
                <a:t>0</a:t>
              </a:r>
              <a:r>
                <a:rPr lang="en-US" altLang="zh-CN" sz="1400" dirty="0">
                  <a:latin typeface="+mn-ea"/>
                </a:rPr>
                <a:t>℃~80℃</a:t>
              </a:r>
            </a:p>
            <a:p>
              <a:pPr lvl="0">
                <a:lnSpc>
                  <a:spcPct val="120000"/>
                </a:lnSpc>
                <a:defRPr/>
              </a:pPr>
              <a:r>
                <a:rPr kumimoji="0" lang="en-US" altLang="zh-CN" sz="1400" b="0" i="0" u="none" strike="noStrike" kern="1200" cap="none" spc="0" normalizeH="0" baseline="0" noProof="0" dirty="0">
                  <a:ln>
                    <a:noFill/>
                  </a:ln>
                  <a:solidFill>
                    <a:prstClr val="black">
                      <a:lumMod val="50000"/>
                      <a:lumOff val="50000"/>
                    </a:prstClr>
                  </a:solidFill>
                  <a:effectLst/>
                  <a:uLnTx/>
                  <a:uFillTx/>
                  <a:latin typeface="+mn-ea"/>
                  <a:cs typeface="+mn-cs"/>
                </a:rPr>
                <a:t>EPD</a:t>
              </a:r>
              <a:r>
                <a:rPr kumimoji="0" lang="zh-CN" altLang="en-US" sz="1400" b="0" i="0" u="none" strike="noStrike" kern="1200" cap="none" spc="0" normalizeH="0" baseline="0" noProof="0" dirty="0">
                  <a:ln>
                    <a:noFill/>
                  </a:ln>
                  <a:solidFill>
                    <a:prstClr val="black">
                      <a:lumMod val="50000"/>
                      <a:lumOff val="50000"/>
                    </a:prstClr>
                  </a:solidFill>
                  <a:effectLst/>
                  <a:uLnTx/>
                  <a:uFillTx/>
                  <a:latin typeface="+mn-ea"/>
                  <a:cs typeface="+mn-cs"/>
                </a:rPr>
                <a:t>：</a:t>
              </a:r>
              <a:r>
                <a:rPr lang="en-US" altLang="zh-CN" sz="1400" dirty="0">
                  <a:solidFill>
                    <a:prstClr val="black">
                      <a:lumMod val="50000"/>
                      <a:lumOff val="50000"/>
                    </a:prstClr>
                  </a:solidFill>
                  <a:latin typeface="+mn-ea"/>
                </a:rPr>
                <a:t>25℃~60℃</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mn-ea"/>
                <a:cs typeface="+mn-cs"/>
              </a:endParaRPr>
            </a:p>
          </p:txBody>
        </p:sp>
        <p:sp>
          <p:nvSpPr>
            <p:cNvPr id="47" name="矩形 46">
              <a:extLst>
                <a:ext uri="{FF2B5EF4-FFF2-40B4-BE49-F238E27FC236}">
                  <a16:creationId xmlns="" xmlns:a16="http://schemas.microsoft.com/office/drawing/2014/main" id="{51BDEC5A-C0C9-4D09-AC62-B71A7A0E6850}"/>
                </a:ext>
              </a:extLst>
            </p:cNvPr>
            <p:cNvSpPr/>
            <p:nvPr/>
          </p:nvSpPr>
          <p:spPr>
            <a:xfrm>
              <a:off x="6629461" y="1740250"/>
              <a:ext cx="3934935" cy="350865"/>
            </a:xfrm>
            <a:prstGeom prst="rect">
              <a:avLst/>
            </a:prstGeom>
            <a:scene3d>
              <a:camera prst="orthographicFront"/>
              <a:lightRig rig="threePt" dir="t"/>
            </a:scene3d>
            <a:sp3d/>
          </p:spPr>
          <p:txBody>
            <a:bodyPr wrap="square">
              <a:spAutoFit/>
            </a:bodyPr>
            <a:lstStyle/>
            <a:p>
              <a:pPr lvl="0">
                <a:lnSpc>
                  <a:spcPct val="120000"/>
                </a:lnSpc>
                <a:defRPr/>
              </a:pPr>
              <a:r>
                <a:rPr lang="en-US" altLang="zh-CN" sz="1400" b="1" dirty="0">
                  <a:solidFill>
                    <a:srgbClr val="008EB0"/>
                  </a:solidFill>
                  <a:latin typeface="+mn-ea"/>
                </a:rPr>
                <a:t>Working </a:t>
              </a:r>
              <a:r>
                <a:rPr lang="en-US" altLang="zh-CN" sz="1400" b="1" dirty="0" smtClean="0">
                  <a:solidFill>
                    <a:srgbClr val="008EB0"/>
                  </a:solidFill>
                  <a:latin typeface="+mn-ea"/>
                </a:rPr>
                <a:t>Humidity</a:t>
              </a:r>
              <a:endParaRPr kumimoji="0" lang="zh-CN" altLang="en-US" sz="1400" b="1" i="0" u="none" strike="noStrike" kern="1200" cap="none" spc="0" normalizeH="0" baseline="0" noProof="0" dirty="0">
                <a:ln>
                  <a:noFill/>
                </a:ln>
                <a:solidFill>
                  <a:srgbClr val="008EB0"/>
                </a:solidFill>
                <a:effectLst/>
                <a:uLnTx/>
                <a:uFillTx/>
                <a:latin typeface="+mn-ea"/>
              </a:endParaRPr>
            </a:p>
          </p:txBody>
        </p:sp>
      </p:grpSp>
      <p:pic>
        <p:nvPicPr>
          <p:cNvPr id="48" name="图片 47">
            <a:extLst>
              <a:ext uri="{FF2B5EF4-FFF2-40B4-BE49-F238E27FC236}">
                <a16:creationId xmlns="" xmlns:a16="http://schemas.microsoft.com/office/drawing/2014/main" id="{B4B36521-4742-4911-82E6-2EC5B49443D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8837407" y="2102778"/>
            <a:ext cx="464056" cy="464056"/>
          </a:xfrm>
          <a:prstGeom prst="rect">
            <a:avLst/>
          </a:prstGeom>
          <a:scene3d>
            <a:camera prst="orthographicFront"/>
            <a:lightRig rig="threePt" dir="t"/>
          </a:scene3d>
          <a:sp3d/>
        </p:spPr>
      </p:pic>
    </p:spTree>
    <p:extLst>
      <p:ext uri="{BB962C8B-B14F-4D97-AF65-F5344CB8AC3E}">
        <p14:creationId xmlns:p14="http://schemas.microsoft.com/office/powerpoint/2010/main" val="37283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8604834" cy="923330"/>
            <a:chOff x="2396573" y="3790497"/>
            <a:chExt cx="8604834"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04</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72509" y="3836663"/>
              <a:ext cx="5528898" cy="830997"/>
            </a:xfrm>
            <a:prstGeom prst="rect">
              <a:avLst/>
            </a:prstGeom>
            <a:noFill/>
            <a:scene3d>
              <a:camera prst="orthographicFront"/>
              <a:lightRig rig="threePt" dir="t"/>
            </a:scene3d>
            <a:sp3d/>
          </p:spPr>
          <p:txBody>
            <a:bodyPr wrap="square" rtlCol="0">
              <a:spAutoFit/>
            </a:bodyPr>
            <a:lstStyle/>
            <a:p>
              <a:pPr>
                <a:defRPr/>
              </a:pPr>
              <a:r>
                <a:rPr lang="en-US" altLang="zh-CN" sz="2400" b="1" dirty="0">
                  <a:solidFill>
                    <a:prstClr val="white"/>
                  </a:solidFill>
                  <a:latin typeface="+mn-ea"/>
                  <a:cs typeface="Aharoni" panose="02010803020104030203" pitchFamily="2" charset="-79"/>
                </a:rPr>
                <a:t>Cost </a:t>
              </a:r>
              <a:r>
                <a:rPr lang="en-US" altLang="zh-CN" sz="2400" b="1" dirty="0" smtClean="0">
                  <a:solidFill>
                    <a:prstClr val="white"/>
                  </a:solidFill>
                  <a:latin typeface="+mn-ea"/>
                  <a:cs typeface="Aharoni" panose="02010803020104030203" pitchFamily="2" charset="-79"/>
                </a:rPr>
                <a:t>Difference </a:t>
              </a:r>
              <a:r>
                <a:rPr lang="en-US" altLang="zh-CN" sz="2400" b="1" dirty="0">
                  <a:solidFill>
                    <a:prstClr val="white"/>
                  </a:solidFill>
                  <a:latin typeface="+mn-ea"/>
                  <a:cs typeface="Aharoni" panose="02010803020104030203" pitchFamily="2" charset="-79"/>
                </a:rPr>
                <a:t>B</a:t>
              </a:r>
              <a:r>
                <a:rPr lang="en-US" altLang="zh-CN" sz="2400" b="1" dirty="0" smtClean="0">
                  <a:solidFill>
                    <a:prstClr val="white"/>
                  </a:solidFill>
                  <a:latin typeface="+mn-ea"/>
                  <a:cs typeface="Aharoni" panose="02010803020104030203" pitchFamily="2" charset="-79"/>
                </a:rPr>
                <a:t>etween </a:t>
              </a:r>
              <a:r>
                <a:rPr lang="en-US" altLang="zh-CN" sz="2400" b="1" dirty="0">
                  <a:solidFill>
                    <a:prstClr val="white"/>
                  </a:solidFill>
                  <a:latin typeface="+mn-ea"/>
                  <a:cs typeface="Aharoni" panose="02010803020104030203" pitchFamily="2" charset="-79"/>
                </a:rPr>
                <a:t>O</a:t>
              </a:r>
              <a:r>
                <a:rPr lang="en-US" altLang="zh-CN" sz="2400" b="1" dirty="0" smtClean="0">
                  <a:solidFill>
                    <a:prstClr val="white"/>
                  </a:solidFill>
                  <a:latin typeface="+mn-ea"/>
                  <a:cs typeface="Aharoni" panose="02010803020104030203" pitchFamily="2" charset="-79"/>
                </a:rPr>
                <a:t>riginal </a:t>
              </a:r>
              <a:r>
                <a:rPr lang="en-US" altLang="zh-CN" sz="2400" b="1" dirty="0">
                  <a:solidFill>
                    <a:prstClr val="white"/>
                  </a:solidFill>
                  <a:latin typeface="+mn-ea"/>
                  <a:cs typeface="Aharoni" panose="02010803020104030203" pitchFamily="2" charset="-79"/>
                </a:rPr>
                <a:t>T</a:t>
              </a:r>
              <a:r>
                <a:rPr lang="en-US" altLang="zh-CN" sz="2400" b="1" dirty="0" smtClean="0">
                  <a:solidFill>
                    <a:prstClr val="white"/>
                  </a:solidFill>
                  <a:latin typeface="+mn-ea"/>
                  <a:cs typeface="Aharoni" panose="02010803020104030203" pitchFamily="2" charset="-79"/>
                </a:rPr>
                <a:t>echnology </a:t>
              </a:r>
              <a:r>
                <a:rPr lang="en-US" altLang="zh-CN" sz="2400" b="1" dirty="0">
                  <a:solidFill>
                    <a:prstClr val="white"/>
                  </a:solidFill>
                  <a:latin typeface="+mn-ea"/>
                  <a:cs typeface="Aharoni" panose="02010803020104030203" pitchFamily="2" charset="-79"/>
                </a:rPr>
                <a:t>and </a:t>
              </a:r>
              <a:r>
                <a:rPr lang="en-US" altLang="zh-CN" sz="2400" b="1" dirty="0" smtClean="0">
                  <a:solidFill>
                    <a:prstClr val="white"/>
                  </a:solidFill>
                  <a:latin typeface="+mn-ea"/>
                  <a:cs typeface="Aharoni" panose="02010803020104030203" pitchFamily="2" charset="-79"/>
                </a:rPr>
                <a:t>The </a:t>
              </a:r>
              <a:r>
                <a:rPr lang="en-US" altLang="zh-CN" sz="2400" b="1" dirty="0">
                  <a:solidFill>
                    <a:prstClr val="white"/>
                  </a:solidFill>
                  <a:latin typeface="+mn-ea"/>
                  <a:cs typeface="Aharoni" panose="02010803020104030203" pitchFamily="2" charset="-79"/>
                </a:rPr>
                <a:t>DES</a:t>
              </a:r>
              <a:endParaRPr lang="zh-CN" altLang="en-US" sz="24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1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ExtraShape"/>
          <p:cNvCxnSpPr/>
          <p:nvPr/>
        </p:nvCxnSpPr>
        <p:spPr>
          <a:xfrm>
            <a:off x="3145715" y="3029877"/>
            <a:ext cx="7132515" cy="0"/>
          </a:xfrm>
          <a:prstGeom prst="line">
            <a:avLst/>
          </a:prstGeom>
          <a:ln>
            <a:solidFill>
              <a:schemeClr val="bg1">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4" name="RelativeShape1"/>
          <p:cNvSpPr/>
          <p:nvPr/>
        </p:nvSpPr>
        <p:spPr>
          <a:xfrm>
            <a:off x="3254702" y="2178194"/>
            <a:ext cx="6262933" cy="250671"/>
          </a:xfrm>
          <a:prstGeom prst="roundRect">
            <a:avLst>
              <a:gd name="adj" fmla="val 50000"/>
            </a:avLst>
          </a:prstGeom>
          <a:solidFill>
            <a:schemeClr val="bg1">
              <a:lumMod val="9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微软雅黑"/>
              <a:cs typeface="+mn-cs"/>
            </a:endParaRPr>
          </a:p>
        </p:txBody>
      </p:sp>
      <p:sp>
        <p:nvSpPr>
          <p:cNvPr id="15" name="ValueShape1"/>
          <p:cNvSpPr/>
          <p:nvPr/>
        </p:nvSpPr>
        <p:spPr>
          <a:xfrm>
            <a:off x="3254702" y="2178194"/>
            <a:ext cx="6262933" cy="250671"/>
          </a:xfrm>
          <a:prstGeom prst="roundRect">
            <a:avLst>
              <a:gd name="adj" fmla="val 50000"/>
            </a:avLst>
          </a:prstGeom>
          <a:solidFill>
            <a:schemeClr val="accent1">
              <a:lumMod val="7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Century Gothic" panose="020B0502020202020204" pitchFamily="34" charset="0"/>
              <a:ea typeface="微软雅黑"/>
              <a:cs typeface="+mn-cs"/>
            </a:endParaRPr>
          </a:p>
        </p:txBody>
      </p:sp>
      <p:sp>
        <p:nvSpPr>
          <p:cNvPr id="16" name="RelativeShape2"/>
          <p:cNvSpPr/>
          <p:nvPr/>
        </p:nvSpPr>
        <p:spPr>
          <a:xfrm>
            <a:off x="3254702" y="2554831"/>
            <a:ext cx="6262933" cy="250671"/>
          </a:xfrm>
          <a:prstGeom prst="roundRect">
            <a:avLst>
              <a:gd name="adj" fmla="val 50000"/>
            </a:avLst>
          </a:prstGeom>
          <a:solidFill>
            <a:schemeClr val="bg1">
              <a:lumMod val="9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微软雅黑"/>
              <a:cs typeface="+mn-cs"/>
            </a:endParaRPr>
          </a:p>
        </p:txBody>
      </p:sp>
      <p:sp>
        <p:nvSpPr>
          <p:cNvPr id="17" name="ValueShape2"/>
          <p:cNvSpPr/>
          <p:nvPr/>
        </p:nvSpPr>
        <p:spPr>
          <a:xfrm>
            <a:off x="3254702" y="2554831"/>
            <a:ext cx="4335706" cy="250671"/>
          </a:xfrm>
          <a:prstGeom prst="roundRect">
            <a:avLst>
              <a:gd name="adj" fmla="val 50000"/>
            </a:avLst>
          </a:prstGeom>
          <a:solidFill>
            <a:schemeClr val="accent1">
              <a:lumMod val="75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entury Gothic" panose="020B0502020202020204" pitchFamily="34" charset="0"/>
              <a:ea typeface="微软雅黑"/>
              <a:cs typeface="+mn-cs"/>
            </a:endParaRPr>
          </a:p>
        </p:txBody>
      </p:sp>
      <p:sp>
        <p:nvSpPr>
          <p:cNvPr id="18" name="BackShape"/>
          <p:cNvSpPr/>
          <p:nvPr/>
        </p:nvSpPr>
        <p:spPr>
          <a:xfrm>
            <a:off x="1913770" y="1892300"/>
            <a:ext cx="1186266" cy="1186266"/>
          </a:xfrm>
          <a:prstGeom prst="round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ValueText1"/>
          <p:cNvSpPr txBox="1"/>
          <p:nvPr/>
        </p:nvSpPr>
        <p:spPr>
          <a:xfrm>
            <a:off x="9690855" y="2169784"/>
            <a:ext cx="472290" cy="256328"/>
          </a:xfrm>
          <a:prstGeom prst="rect">
            <a:avLst/>
          </a:prstGeom>
          <a:scene3d>
            <a:camera prst="orthographicFront"/>
            <a:lightRig rig="threePt" dir="t"/>
          </a:scene3d>
          <a:sp3d/>
        </p:spPr>
        <p:txBody>
          <a:bodyPr wrap="none" lIns="0" tIns="0" rIns="0" bIns="0">
            <a:prstTxWarp prst="textPlain">
              <a:avLst/>
            </a:prstTxWarp>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008EB0">
                    <a:lumMod val="100000"/>
                  </a:srgbClr>
                </a:solidFill>
                <a:latin typeface="+mn-ea"/>
              </a:rPr>
              <a:t>EPD</a:t>
            </a:r>
            <a:endParaRPr kumimoji="0" lang="en-US" sz="1800" b="0" i="0" u="none" strike="noStrike" kern="1200" cap="none" spc="0" normalizeH="0" baseline="0" noProof="0" dirty="0">
              <a:ln>
                <a:noFill/>
              </a:ln>
              <a:solidFill>
                <a:srgbClr val="008EB0">
                  <a:lumMod val="100000"/>
                </a:srgbClr>
              </a:solidFill>
              <a:effectLst/>
              <a:uLnTx/>
              <a:uFillTx/>
              <a:latin typeface="+mn-ea"/>
              <a:cs typeface="+mn-cs"/>
            </a:endParaRPr>
          </a:p>
        </p:txBody>
      </p:sp>
      <p:sp>
        <p:nvSpPr>
          <p:cNvPr id="21" name="ValueText2"/>
          <p:cNvSpPr txBox="1"/>
          <p:nvPr/>
        </p:nvSpPr>
        <p:spPr>
          <a:xfrm>
            <a:off x="9690855" y="2552002"/>
            <a:ext cx="472290" cy="256328"/>
          </a:xfrm>
          <a:prstGeom prst="rect">
            <a:avLst/>
          </a:prstGeom>
          <a:scene3d>
            <a:camera prst="orthographicFront"/>
            <a:lightRig rig="threePt" dir="t"/>
          </a:scene3d>
          <a:sp3d/>
        </p:spPr>
        <p:txBody>
          <a:bodyPr wrap="none" lIns="0" tIns="0" rIns="0" bIns="0">
            <a:prstTxWarp prst="textPlain">
              <a:avLst/>
            </a:prstTxWarp>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8EB0">
                    <a:lumMod val="100000"/>
                  </a:srgbClr>
                </a:solidFill>
                <a:effectLst/>
                <a:uLnTx/>
                <a:uFillTx/>
                <a:latin typeface="+mn-ea"/>
                <a:cs typeface="+mn-cs"/>
              </a:rPr>
              <a:t>DES</a:t>
            </a:r>
          </a:p>
        </p:txBody>
      </p:sp>
      <p:sp>
        <p:nvSpPr>
          <p:cNvPr id="40" name="矩形 39"/>
          <p:cNvSpPr/>
          <p:nvPr/>
        </p:nvSpPr>
        <p:spPr>
          <a:xfrm>
            <a:off x="1770447" y="3828123"/>
            <a:ext cx="8314586" cy="1569660"/>
          </a:xfrm>
          <a:prstGeom prst="rect">
            <a:avLst/>
          </a:prstGeom>
          <a:scene3d>
            <a:camera prst="orthographicFront"/>
            <a:lightRig rig="threePt" dir="t"/>
          </a:scene3d>
          <a:sp3d/>
        </p:spPr>
        <p:txBody>
          <a:bodyPr wrap="square">
            <a:spAutoFit/>
          </a:bodyPr>
          <a:lstStyle/>
          <a:p>
            <a:pPr lvl="0" algn="ctr">
              <a:lnSpc>
                <a:spcPct val="120000"/>
              </a:lnSpc>
              <a:defRPr/>
            </a:pPr>
            <a:r>
              <a:rPr lang="en-US" altLang="zh-CN" sz="6000" b="1" dirty="0">
                <a:solidFill>
                  <a:srgbClr val="008EB0"/>
                </a:solidFill>
                <a:effectLst>
                  <a:outerShdw blurRad="38100" dist="38100" dir="2700000" algn="tl">
                    <a:srgbClr val="000000">
                      <a:alpha val="43137"/>
                    </a:srgbClr>
                  </a:outerShdw>
                </a:effectLst>
                <a:latin typeface="+mn-ea"/>
              </a:rPr>
              <a:t>Cost </a:t>
            </a:r>
            <a:r>
              <a:rPr lang="en-US" altLang="zh-CN" sz="6000" b="1" dirty="0" smtClean="0">
                <a:solidFill>
                  <a:srgbClr val="008EB0"/>
                </a:solidFill>
                <a:effectLst>
                  <a:outerShdw blurRad="38100" dist="38100" dir="2700000" algn="tl">
                    <a:srgbClr val="000000">
                      <a:alpha val="43137"/>
                    </a:srgbClr>
                  </a:outerShdw>
                </a:effectLst>
                <a:latin typeface="+mn-ea"/>
              </a:rPr>
              <a:t>Reduction</a:t>
            </a:r>
            <a:r>
              <a:rPr kumimoji="0" lang="zh-CN" altLang="en-US" sz="80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n-ea"/>
                <a:cs typeface="+mn-cs"/>
              </a:rPr>
              <a:t>↓</a:t>
            </a:r>
            <a:endParaRPr kumimoji="0" lang="zh-CN" altLang="en-US" sz="8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n-ea"/>
              <a:cs typeface="+mn-cs"/>
            </a:endParaRPr>
          </a:p>
        </p:txBody>
      </p:sp>
      <p:grpSp>
        <p:nvGrpSpPr>
          <p:cNvPr id="42" name="组合 41"/>
          <p:cNvGrpSpPr/>
          <p:nvPr/>
        </p:nvGrpSpPr>
        <p:grpSpPr>
          <a:xfrm>
            <a:off x="469106" y="341083"/>
            <a:ext cx="3386902" cy="811213"/>
            <a:chOff x="469106" y="341083"/>
            <a:chExt cx="3386902" cy="811213"/>
          </a:xfrm>
        </p:grpSpPr>
        <p:sp>
          <p:nvSpPr>
            <p:cNvPr id="43" name="圆角矩形 42"/>
            <p:cNvSpPr/>
            <p:nvPr/>
          </p:nvSpPr>
          <p:spPr>
            <a:xfrm>
              <a:off x="672305" y="449943"/>
              <a:ext cx="2691931"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4" name="椭圆 43"/>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5" name="文本框 44"/>
            <p:cNvSpPr txBox="1"/>
            <p:nvPr/>
          </p:nvSpPr>
          <p:spPr>
            <a:xfrm>
              <a:off x="1483518" y="525381"/>
              <a:ext cx="2372490"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Cost </a:t>
              </a:r>
              <a:r>
                <a:rPr lang="en-US" altLang="zh-CN" sz="2000" b="1" dirty="0" smtClean="0">
                  <a:solidFill>
                    <a:prstClr val="black">
                      <a:lumMod val="75000"/>
                      <a:lumOff val="25000"/>
                    </a:prstClr>
                  </a:solidFill>
                  <a:latin typeface="微软雅黑"/>
                </a:rPr>
                <a:t>Difference</a:t>
              </a:r>
              <a:endParaRPr lang="zh-CN" altLang="en-US" sz="2000" b="1" dirty="0">
                <a:solidFill>
                  <a:prstClr val="black">
                    <a:lumMod val="75000"/>
                    <a:lumOff val="25000"/>
                  </a:prstClr>
                </a:solidFill>
                <a:latin typeface="微软雅黑"/>
              </a:endParaRPr>
            </a:p>
          </p:txBody>
        </p:sp>
        <p:sp>
          <p:nvSpPr>
            <p:cNvPr id="46"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6C9EFE44-8EEA-4C44-891F-6683040A48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1195" y="2127436"/>
            <a:ext cx="665925" cy="665925"/>
          </a:xfrm>
          <a:prstGeom prst="rect">
            <a:avLst/>
          </a:prstGeom>
          <a:scene3d>
            <a:camera prst="orthographicFront"/>
            <a:lightRig rig="threePt" dir="t"/>
          </a:scene3d>
          <a:sp3d/>
        </p:spPr>
      </p:pic>
    </p:spTree>
    <p:extLst>
      <p:ext uri="{BB962C8B-B14F-4D97-AF65-F5344CB8AC3E}">
        <p14:creationId xmlns:p14="http://schemas.microsoft.com/office/powerpoint/2010/main" val="3159500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8343516" cy="923330"/>
            <a:chOff x="2396573" y="3790497"/>
            <a:chExt cx="8343516"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05</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71460" y="3942474"/>
              <a:ext cx="5268629" cy="461665"/>
            </a:xfrm>
            <a:prstGeom prst="rect">
              <a:avLst/>
            </a:prstGeom>
            <a:noFill/>
            <a:scene3d>
              <a:camera prst="orthographicFront"/>
              <a:lightRig rig="threePt" dir="t"/>
            </a:scene3d>
            <a:sp3d/>
          </p:spPr>
          <p:txBody>
            <a:bodyPr wrap="square" rtlCol="0">
              <a:spAutoFit/>
            </a:bodyPr>
            <a:lstStyle/>
            <a:p>
              <a:pPr lvl="0">
                <a:defRPr/>
              </a:pPr>
              <a:r>
                <a:rPr lang="en-US" altLang="zh-CN" sz="2400" b="1" dirty="0">
                  <a:solidFill>
                    <a:prstClr val="white"/>
                  </a:solidFill>
                  <a:latin typeface="+mn-ea"/>
                  <a:cs typeface="Aharoni" panose="02010803020104030203" pitchFamily="2" charset="-79"/>
                </a:rPr>
                <a:t>Full </a:t>
              </a:r>
              <a:r>
                <a:rPr lang="en-US" altLang="zh-CN" sz="2400" b="1" dirty="0" smtClean="0">
                  <a:solidFill>
                    <a:prstClr val="white"/>
                  </a:solidFill>
                  <a:latin typeface="+mn-ea"/>
                  <a:cs typeface="Aharoni" panose="02010803020104030203" pitchFamily="2" charset="-79"/>
                </a:rPr>
                <a:t>Range </a:t>
              </a:r>
              <a:r>
                <a:rPr lang="en-US" altLang="zh-CN" sz="2400" b="1" dirty="0">
                  <a:solidFill>
                    <a:prstClr val="white"/>
                  </a:solidFill>
                  <a:latin typeface="+mn-ea"/>
                  <a:cs typeface="Aharoni" panose="02010803020104030203" pitchFamily="2" charset="-79"/>
                </a:rPr>
                <a:t>of </a:t>
              </a:r>
              <a:r>
                <a:rPr lang="en-US" altLang="zh-CN" sz="2400" b="1" dirty="0" smtClean="0">
                  <a:solidFill>
                    <a:prstClr val="white"/>
                  </a:solidFill>
                  <a:latin typeface="+mn-ea"/>
                  <a:cs typeface="Aharoni" panose="02010803020104030203" pitchFamily="2" charset="-79"/>
                </a:rPr>
                <a:t>The </a:t>
              </a:r>
              <a:r>
                <a:rPr lang="en-US" altLang="zh-CN" sz="2400" b="1" dirty="0">
                  <a:solidFill>
                    <a:prstClr val="white"/>
                  </a:solidFill>
                  <a:latin typeface="+mn-ea"/>
                  <a:cs typeface="Aharoni" panose="02010803020104030203" pitchFamily="2" charset="-79"/>
                </a:rPr>
                <a:t>DES </a:t>
              </a:r>
              <a:r>
                <a:rPr lang="en-US" altLang="zh-CN" sz="2400" b="1" dirty="0" smtClean="0">
                  <a:solidFill>
                    <a:prstClr val="white"/>
                  </a:solidFill>
                  <a:latin typeface="+mn-ea"/>
                  <a:cs typeface="Aharoni" panose="02010803020104030203" pitchFamily="2" charset="-79"/>
                </a:rPr>
                <a:t>Displays</a:t>
              </a:r>
              <a:endParaRPr lang="zh-CN" altLang="en-US" sz="24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8311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8"/>
          <p:cNvSpPr/>
          <p:nvPr/>
        </p:nvSpPr>
        <p:spPr>
          <a:xfrm rot="5400000" flipH="1">
            <a:off x="1773552" y="3145983"/>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5"/>
          <p:cNvSpPr/>
          <p:nvPr/>
        </p:nvSpPr>
        <p:spPr>
          <a:xfrm>
            <a:off x="1369099" y="3427718"/>
            <a:ext cx="1322343"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2.13</a:t>
            </a:r>
            <a:r>
              <a:rPr lang="en-US" altLang="zh-CN" b="1" noProof="0" dirty="0">
                <a:effectLst>
                  <a:outerShdw blurRad="38100" dist="38100" dir="2700000" algn="tl">
                    <a:srgbClr val="000000">
                      <a:alpha val="43137"/>
                    </a:srgbClr>
                  </a:outerShdw>
                </a:effectLst>
                <a:latin typeface="+mn-ea"/>
              </a:rPr>
              <a:t> </a:t>
            </a:r>
            <a:r>
              <a:rPr lang="en-US" altLang="zh-CN" b="1" noProof="0"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grpSp>
        <p:nvGrpSpPr>
          <p:cNvPr id="24" name="组合 23"/>
          <p:cNvGrpSpPr/>
          <p:nvPr/>
        </p:nvGrpSpPr>
        <p:grpSpPr>
          <a:xfrm>
            <a:off x="469106" y="341083"/>
            <a:ext cx="3197815" cy="811213"/>
            <a:chOff x="469106" y="341083"/>
            <a:chExt cx="3197815" cy="811213"/>
          </a:xfrm>
        </p:grpSpPr>
        <p:sp>
          <p:nvSpPr>
            <p:cNvPr id="25" name="圆角矩形 24"/>
            <p:cNvSpPr/>
            <p:nvPr/>
          </p:nvSpPr>
          <p:spPr>
            <a:xfrm>
              <a:off x="672305" y="449943"/>
              <a:ext cx="2665699"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9" y="525381"/>
              <a:ext cx="2183402"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smtClean="0">
                  <a:solidFill>
                    <a:prstClr val="black">
                      <a:lumMod val="75000"/>
                      <a:lumOff val="25000"/>
                    </a:prstClr>
                  </a:solidFill>
                  <a:latin typeface="微软雅黑"/>
                </a:rPr>
                <a:t>BW Series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0767D475-D50C-4C67-9F69-AF06C23715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7640" y="1547951"/>
            <a:ext cx="2851807" cy="1262557"/>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p:spPr>
      </p:pic>
      <p:pic>
        <p:nvPicPr>
          <p:cNvPr id="5" name="图片 4">
            <a:extLst>
              <a:ext uri="{FF2B5EF4-FFF2-40B4-BE49-F238E27FC236}">
                <a16:creationId xmlns="" xmlns:a16="http://schemas.microsoft.com/office/drawing/2014/main" id="{DAB260FE-5BF9-4BD0-8EE2-025B32F26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76523" y="1670172"/>
            <a:ext cx="3134235" cy="3111523"/>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4" name="图片 3">
            <a:extLst>
              <a:ext uri="{FF2B5EF4-FFF2-40B4-BE49-F238E27FC236}">
                <a16:creationId xmlns="" xmlns:a16="http://schemas.microsoft.com/office/drawing/2014/main" id="{17EBA341-D9F1-4F6A-B666-69F5988FC0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492" y="4114054"/>
            <a:ext cx="2085617" cy="1438112"/>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7" name="图片 6">
            <a:extLst>
              <a:ext uri="{FF2B5EF4-FFF2-40B4-BE49-F238E27FC236}">
                <a16:creationId xmlns="" xmlns:a16="http://schemas.microsoft.com/office/drawing/2014/main" id="{73480F0E-CC97-4756-894E-A404261EF4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6921" y="4114054"/>
            <a:ext cx="3672275" cy="1438112"/>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9" name="图片 8">
            <a:extLst>
              <a:ext uri="{FF2B5EF4-FFF2-40B4-BE49-F238E27FC236}">
                <a16:creationId xmlns="" xmlns:a16="http://schemas.microsoft.com/office/drawing/2014/main" id="{A3E36700-733A-43B9-9FA0-9C14EA42E3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3492" y="1670172"/>
            <a:ext cx="2558886" cy="1066793"/>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20" name="椭圆 18">
            <a:extLst>
              <a:ext uri="{FF2B5EF4-FFF2-40B4-BE49-F238E27FC236}">
                <a16:creationId xmlns="" xmlns:a16="http://schemas.microsoft.com/office/drawing/2014/main" id="{D6DBB8CF-74B1-49B6-A7D6-84FAC7F1F526}"/>
              </a:ext>
            </a:extLst>
          </p:cNvPr>
          <p:cNvSpPr/>
          <p:nvPr/>
        </p:nvSpPr>
        <p:spPr>
          <a:xfrm rot="5400000" flipH="1">
            <a:off x="177355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20">
            <a:extLst>
              <a:ext uri="{FF2B5EF4-FFF2-40B4-BE49-F238E27FC236}">
                <a16:creationId xmlns="" xmlns:a16="http://schemas.microsoft.com/office/drawing/2014/main" id="{F20C1A4A-CEB5-4743-A6F1-082F56C5CD9A}"/>
              </a:ext>
            </a:extLst>
          </p:cNvPr>
          <p:cNvSpPr/>
          <p:nvPr/>
        </p:nvSpPr>
        <p:spPr>
          <a:xfrm>
            <a:off x="1369099" y="6094239"/>
            <a:ext cx="1322343"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1.54</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2" name="椭圆 18">
            <a:extLst>
              <a:ext uri="{FF2B5EF4-FFF2-40B4-BE49-F238E27FC236}">
                <a16:creationId xmlns="" xmlns:a16="http://schemas.microsoft.com/office/drawing/2014/main" id="{A33F2141-1CF5-4C85-97D3-E07AB1836247}"/>
              </a:ext>
            </a:extLst>
          </p:cNvPr>
          <p:cNvSpPr/>
          <p:nvPr/>
        </p:nvSpPr>
        <p:spPr>
          <a:xfrm rot="5400000" flipH="1">
            <a:off x="5022692" y="3141566"/>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3" name="矩形 22">
            <a:extLst>
              <a:ext uri="{FF2B5EF4-FFF2-40B4-BE49-F238E27FC236}">
                <a16:creationId xmlns="" xmlns:a16="http://schemas.microsoft.com/office/drawing/2014/main" id="{328CF7FD-AFBF-4592-BCE9-8ADF6ECCFF92}"/>
              </a:ext>
            </a:extLst>
          </p:cNvPr>
          <p:cNvSpPr/>
          <p:nvPr/>
        </p:nvSpPr>
        <p:spPr>
          <a:xfrm>
            <a:off x="4618239" y="3423301"/>
            <a:ext cx="1368493"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2.15</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9" name="椭圆 18">
            <a:extLst>
              <a:ext uri="{FF2B5EF4-FFF2-40B4-BE49-F238E27FC236}">
                <a16:creationId xmlns="" xmlns:a16="http://schemas.microsoft.com/office/drawing/2014/main" id="{BF0201FF-53BA-412E-9D02-CDF885D0D4CA}"/>
              </a:ext>
            </a:extLst>
          </p:cNvPr>
          <p:cNvSpPr/>
          <p:nvPr/>
        </p:nvSpPr>
        <p:spPr>
          <a:xfrm rot="5400000" flipH="1">
            <a:off x="502269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矩形 29">
            <a:extLst>
              <a:ext uri="{FF2B5EF4-FFF2-40B4-BE49-F238E27FC236}">
                <a16:creationId xmlns="" xmlns:a16="http://schemas.microsoft.com/office/drawing/2014/main" id="{F2680241-D72B-4B4B-956E-89FC5C7A0443}"/>
              </a:ext>
            </a:extLst>
          </p:cNvPr>
          <p:cNvSpPr/>
          <p:nvPr/>
        </p:nvSpPr>
        <p:spPr>
          <a:xfrm>
            <a:off x="4618239" y="6094239"/>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2.9</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31" name="椭圆 18">
            <a:extLst>
              <a:ext uri="{FF2B5EF4-FFF2-40B4-BE49-F238E27FC236}">
                <a16:creationId xmlns="" xmlns:a16="http://schemas.microsoft.com/office/drawing/2014/main" id="{1F9279FF-2CA0-4955-B2E9-59015746CBC0}"/>
              </a:ext>
            </a:extLst>
          </p:cNvPr>
          <p:cNvSpPr/>
          <p:nvPr/>
        </p:nvSpPr>
        <p:spPr>
          <a:xfrm rot="5400000" flipH="1">
            <a:off x="9534115" y="5115630"/>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C88B86F5-5203-4A3A-AF60-7B0047DBCC99}"/>
              </a:ext>
            </a:extLst>
          </p:cNvPr>
          <p:cNvSpPr/>
          <p:nvPr/>
        </p:nvSpPr>
        <p:spPr>
          <a:xfrm>
            <a:off x="9129662" y="5397365"/>
            <a:ext cx="1308300"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5.83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Tree>
    <p:extLst>
      <p:ext uri="{BB962C8B-B14F-4D97-AF65-F5344CB8AC3E}">
        <p14:creationId xmlns:p14="http://schemas.microsoft.com/office/powerpoint/2010/main" val="3322177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6096000" cy="6858000"/>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26" name="组合 25"/>
          <p:cNvGrpSpPr/>
          <p:nvPr/>
        </p:nvGrpSpPr>
        <p:grpSpPr>
          <a:xfrm>
            <a:off x="6894284" y="2860404"/>
            <a:ext cx="4441374" cy="1137192"/>
            <a:chOff x="6894284" y="2860404"/>
            <a:chExt cx="4441374" cy="1137192"/>
          </a:xfrm>
        </p:grpSpPr>
        <p:sp>
          <p:nvSpPr>
            <p:cNvPr id="3" name="矩形 2"/>
            <p:cNvSpPr/>
            <p:nvPr/>
          </p:nvSpPr>
          <p:spPr>
            <a:xfrm>
              <a:off x="6894285" y="2860404"/>
              <a:ext cx="4441372" cy="113719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6894284" y="2934501"/>
              <a:ext cx="4441374" cy="1015663"/>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60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sp>
          <p:nvSpPr>
            <p:cNvPr id="5" name="文本框 4"/>
            <p:cNvSpPr txBox="1"/>
            <p:nvPr/>
          </p:nvSpPr>
          <p:spPr>
            <a:xfrm>
              <a:off x="7721600" y="3066963"/>
              <a:ext cx="2786742" cy="707886"/>
            </a:xfrm>
            <a:prstGeom prst="rect">
              <a:avLst/>
            </a:prstGeom>
            <a:noFill/>
            <a:scene3d>
              <a:camera prst="orthographicFront"/>
              <a:lightRig rig="threePt" dir="t"/>
            </a:scene3d>
            <a:sp3d/>
          </p:spPr>
          <p:txBody>
            <a:bodyPr wrap="square" rtlCol="0">
              <a:spAutoFit/>
            </a:bodyPr>
            <a:lstStyle/>
            <a:p>
              <a:pPr lvl="0" algn="ctr">
                <a:defRPr/>
              </a:pPr>
              <a:r>
                <a:rPr lang="en-US" altLang="zh-CN" sz="4000" b="1" dirty="0">
                  <a:solidFill>
                    <a:schemeClr val="bg1"/>
                  </a:solidFill>
                </a:rPr>
                <a:t>C</a:t>
              </a:r>
              <a:r>
                <a:rPr lang="en-US" altLang="zh-CN" sz="4000" b="1" dirty="0" smtClean="0">
                  <a:solidFill>
                    <a:schemeClr val="bg1"/>
                  </a:solidFill>
                </a:rPr>
                <a:t>ontents</a:t>
              </a:r>
              <a:endParaRPr kumimoji="0" lang="zh-CN" altLang="en-US" sz="4000" b="1" i="0" u="none" strike="noStrike" kern="1200" cap="none" spc="0" normalizeH="0" baseline="0" noProof="0" dirty="0">
                <a:ln>
                  <a:noFill/>
                </a:ln>
                <a:solidFill>
                  <a:schemeClr val="bg1"/>
                </a:solidFill>
                <a:effectLst>
                  <a:outerShdw blurRad="228600" dist="38100" dir="2700000" algn="tl" rotWithShape="0">
                    <a:prstClr val="black">
                      <a:alpha val="81000"/>
                    </a:prstClr>
                  </a:outerShdw>
                </a:effectLst>
                <a:uLnTx/>
                <a:uFillTx/>
                <a:latin typeface="Aharoni" panose="02010803020104030203" pitchFamily="2" charset="-79"/>
                <a:ea typeface="微软雅黑"/>
                <a:cs typeface="Aharoni" panose="02010803020104030203" pitchFamily="2" charset="-79"/>
              </a:endParaRPr>
            </a:p>
          </p:txBody>
        </p:sp>
      </p:grpSp>
      <p:grpSp>
        <p:nvGrpSpPr>
          <p:cNvPr id="10" name="组合 9"/>
          <p:cNvGrpSpPr/>
          <p:nvPr/>
        </p:nvGrpSpPr>
        <p:grpSpPr>
          <a:xfrm>
            <a:off x="720238" y="1075196"/>
            <a:ext cx="4834401" cy="433513"/>
            <a:chOff x="917143" y="1216115"/>
            <a:chExt cx="4269293" cy="433513"/>
          </a:xfrm>
        </p:grpSpPr>
        <p:grpSp>
          <p:nvGrpSpPr>
            <p:cNvPr id="8" name="组合 7"/>
            <p:cNvGrpSpPr/>
            <p:nvPr/>
          </p:nvGrpSpPr>
          <p:grpSpPr>
            <a:xfrm>
              <a:off x="917143" y="1216115"/>
              <a:ext cx="587125" cy="433513"/>
              <a:chOff x="917143" y="1216115"/>
              <a:chExt cx="587125" cy="433513"/>
            </a:xfrm>
          </p:grpSpPr>
          <p:sp>
            <p:nvSpPr>
              <p:cNvPr id="6" name="矩形: 圆角 5"/>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文本框 6"/>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n-ea"/>
                    <a:cs typeface="Aharoni" panose="02010803020104030203" pitchFamily="2" charset="-79"/>
                  </a:rPr>
                  <a:t>1</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9" name="文本框 8"/>
            <p:cNvSpPr txBox="1"/>
            <p:nvPr/>
          </p:nvSpPr>
          <p:spPr>
            <a:xfrm>
              <a:off x="1511926" y="1239303"/>
              <a:ext cx="3674510" cy="369332"/>
            </a:xfrm>
            <a:prstGeom prst="rect">
              <a:avLst/>
            </a:prstGeom>
            <a:noFill/>
            <a:scene3d>
              <a:camera prst="orthographicFront"/>
              <a:lightRig rig="threePt" dir="t"/>
            </a:scene3d>
            <a:sp3d/>
          </p:spPr>
          <p:txBody>
            <a:bodyPr wrap="square" rtlCol="0">
              <a:spAutoFit/>
            </a:bodyPr>
            <a:lstStyle/>
            <a:p>
              <a:pPr lvl="0">
                <a:defRPr/>
              </a:pPr>
              <a:r>
                <a:rPr lang="en-US" altLang="zh-CN" b="1" dirty="0" smtClean="0">
                  <a:solidFill>
                    <a:prstClr val="white"/>
                  </a:solidFill>
                  <a:latin typeface="+mn-ea"/>
                  <a:cs typeface="Aharoni" panose="02010803020104030203" pitchFamily="2" charset="-79"/>
                </a:rPr>
                <a:t>E-paper </a:t>
              </a:r>
              <a:r>
                <a:rPr lang="en-US" altLang="zh-CN" b="1" dirty="0">
                  <a:solidFill>
                    <a:prstClr val="white"/>
                  </a:solidFill>
                  <a:latin typeface="+mn-ea"/>
                  <a:cs typeface="Aharoni" panose="02010803020104030203" pitchFamily="2" charset="-79"/>
                </a:rPr>
                <a:t>D</a:t>
              </a:r>
              <a:r>
                <a:rPr lang="en-US" altLang="zh-CN" b="1" dirty="0" smtClean="0">
                  <a:solidFill>
                    <a:prstClr val="white"/>
                  </a:solidFill>
                  <a:latin typeface="+mn-ea"/>
                  <a:cs typeface="Aharoni" panose="02010803020104030203" pitchFamily="2" charset="-79"/>
                </a:rPr>
                <a:t>isplay </a:t>
              </a:r>
              <a:r>
                <a:rPr lang="en-US" altLang="zh-CN" b="1" dirty="0">
                  <a:solidFill>
                    <a:prstClr val="white"/>
                  </a:solidFill>
                  <a:latin typeface="+mn-ea"/>
                  <a:cs typeface="Aharoni" panose="02010803020104030203" pitchFamily="2" charset="-79"/>
                </a:rPr>
                <a:t>A</a:t>
              </a:r>
              <a:r>
                <a:rPr lang="en-US" altLang="zh-CN" b="1" dirty="0" smtClean="0">
                  <a:solidFill>
                    <a:prstClr val="white"/>
                  </a:solidFill>
                  <a:latin typeface="+mn-ea"/>
                  <a:cs typeface="Aharoni" panose="02010803020104030203" pitchFamily="2" charset="-79"/>
                </a:rPr>
                <a:t>pplication</a:t>
              </a:r>
              <a:endParaRPr kumimoji="0" lang="zh-CN" altLang="en-US"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57" name="组合 56">
            <a:extLst>
              <a:ext uri="{FF2B5EF4-FFF2-40B4-BE49-F238E27FC236}">
                <a16:creationId xmlns="" xmlns:a16="http://schemas.microsoft.com/office/drawing/2014/main" id="{559646E9-28E7-45FF-8D32-9037D2ADA873}"/>
              </a:ext>
            </a:extLst>
          </p:cNvPr>
          <p:cNvGrpSpPr/>
          <p:nvPr/>
        </p:nvGrpSpPr>
        <p:grpSpPr>
          <a:xfrm>
            <a:off x="720238" y="1786889"/>
            <a:ext cx="5300999" cy="433513"/>
            <a:chOff x="917143" y="1216115"/>
            <a:chExt cx="4681349" cy="433513"/>
          </a:xfrm>
        </p:grpSpPr>
        <p:grpSp>
          <p:nvGrpSpPr>
            <p:cNvPr id="58" name="组合 57">
              <a:extLst>
                <a:ext uri="{FF2B5EF4-FFF2-40B4-BE49-F238E27FC236}">
                  <a16:creationId xmlns="" xmlns:a16="http://schemas.microsoft.com/office/drawing/2014/main" id="{D253BFE5-1482-4642-B97A-197C31958B30}"/>
                </a:ext>
              </a:extLst>
            </p:cNvPr>
            <p:cNvGrpSpPr/>
            <p:nvPr/>
          </p:nvGrpSpPr>
          <p:grpSpPr>
            <a:xfrm>
              <a:off x="917143" y="1216115"/>
              <a:ext cx="587125" cy="433513"/>
              <a:chOff x="917143" y="1216115"/>
              <a:chExt cx="587125" cy="433513"/>
            </a:xfrm>
          </p:grpSpPr>
          <p:sp>
            <p:nvSpPr>
              <p:cNvPr id="60" name="矩形: 圆角 59">
                <a:extLst>
                  <a:ext uri="{FF2B5EF4-FFF2-40B4-BE49-F238E27FC236}">
                    <a16:creationId xmlns="" xmlns:a16="http://schemas.microsoft.com/office/drawing/2014/main" id="{74D61B15-D07A-4B1E-8A4F-0ABF6966C2CA}"/>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61" name="文本框 60">
                <a:extLst>
                  <a:ext uri="{FF2B5EF4-FFF2-40B4-BE49-F238E27FC236}">
                    <a16:creationId xmlns="" xmlns:a16="http://schemas.microsoft.com/office/drawing/2014/main" id="{A4802361-4E5E-466F-ADB8-3EABE192A781}"/>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prstClr val="white"/>
                    </a:solidFill>
                    <a:latin typeface="+mn-ea"/>
                    <a:cs typeface="Aharoni" panose="02010803020104030203" pitchFamily="2" charset="-79"/>
                  </a:rPr>
                  <a:t>2</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59" name="文本框 58">
              <a:extLst>
                <a:ext uri="{FF2B5EF4-FFF2-40B4-BE49-F238E27FC236}">
                  <a16:creationId xmlns="" xmlns:a16="http://schemas.microsoft.com/office/drawing/2014/main" id="{995B86B8-FD51-409F-A32D-F1F68F80B581}"/>
                </a:ext>
              </a:extLst>
            </p:cNvPr>
            <p:cNvSpPr txBox="1"/>
            <p:nvPr/>
          </p:nvSpPr>
          <p:spPr>
            <a:xfrm>
              <a:off x="1493451" y="1248205"/>
              <a:ext cx="4105041" cy="369332"/>
            </a:xfrm>
            <a:prstGeom prst="rect">
              <a:avLst/>
            </a:prstGeom>
            <a:noFill/>
            <a:scene3d>
              <a:camera prst="orthographicFront"/>
              <a:lightRig rig="threePt" dir="t"/>
            </a:scene3d>
            <a:sp3d/>
          </p:spPr>
          <p:txBody>
            <a:bodyPr wrap="square" rtlCol="0">
              <a:spAutoFit/>
            </a:bodyPr>
            <a:lstStyle/>
            <a:p>
              <a:pPr lvl="0">
                <a:defRPr/>
              </a:pPr>
              <a:r>
                <a:rPr lang="en-US" altLang="zh-CN" b="1" dirty="0">
                  <a:solidFill>
                    <a:prstClr val="white"/>
                  </a:solidFill>
                  <a:latin typeface="+mn-ea"/>
                  <a:cs typeface="Aharoni" panose="02010803020104030203" pitchFamily="2" charset="-79"/>
                </a:rPr>
                <a:t>New </a:t>
              </a:r>
              <a:r>
                <a:rPr lang="en-US" altLang="zh-CN" b="1" dirty="0" smtClean="0">
                  <a:solidFill>
                    <a:prstClr val="white"/>
                  </a:solidFill>
                  <a:latin typeface="+mn-ea"/>
                  <a:cs typeface="Aharoni" panose="02010803020104030203" pitchFamily="2" charset="-79"/>
                </a:rPr>
                <a:t>Technology </a:t>
              </a:r>
              <a:r>
                <a:rPr lang="en-US" altLang="zh-CN" b="1" dirty="0">
                  <a:solidFill>
                    <a:prstClr val="white"/>
                  </a:solidFill>
                  <a:latin typeface="+mn-ea"/>
                  <a:cs typeface="Aharoni" panose="02010803020104030203" pitchFamily="2" charset="-79"/>
                </a:rPr>
                <a:t>- </a:t>
              </a:r>
              <a:r>
                <a:rPr lang="en-US" altLang="zh-CN" b="1" dirty="0" smtClean="0">
                  <a:solidFill>
                    <a:prstClr val="white"/>
                  </a:solidFill>
                  <a:latin typeface="+mn-ea"/>
                  <a:cs typeface="Aharoni" panose="02010803020104030203" pitchFamily="2" charset="-79"/>
                </a:rPr>
                <a:t>DES</a:t>
              </a:r>
              <a:endParaRPr kumimoji="0" lang="zh-CN" altLang="en-US"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62" name="组合 61">
            <a:extLst>
              <a:ext uri="{FF2B5EF4-FFF2-40B4-BE49-F238E27FC236}">
                <a16:creationId xmlns="" xmlns:a16="http://schemas.microsoft.com/office/drawing/2014/main" id="{DF2A6E54-E5BD-426C-8358-C187AD8699E9}"/>
              </a:ext>
            </a:extLst>
          </p:cNvPr>
          <p:cNvGrpSpPr/>
          <p:nvPr/>
        </p:nvGrpSpPr>
        <p:grpSpPr>
          <a:xfrm>
            <a:off x="720238" y="2395138"/>
            <a:ext cx="4834400" cy="646331"/>
            <a:chOff x="917143" y="1124631"/>
            <a:chExt cx="4269292" cy="646331"/>
          </a:xfrm>
        </p:grpSpPr>
        <p:grpSp>
          <p:nvGrpSpPr>
            <p:cNvPr id="63" name="组合 62">
              <a:extLst>
                <a:ext uri="{FF2B5EF4-FFF2-40B4-BE49-F238E27FC236}">
                  <a16:creationId xmlns="" xmlns:a16="http://schemas.microsoft.com/office/drawing/2014/main" id="{9CAA21E7-DB6C-4790-A04D-4A6BFCA14BDA}"/>
                </a:ext>
              </a:extLst>
            </p:cNvPr>
            <p:cNvGrpSpPr/>
            <p:nvPr/>
          </p:nvGrpSpPr>
          <p:grpSpPr>
            <a:xfrm>
              <a:off x="917143" y="1216115"/>
              <a:ext cx="587125" cy="433513"/>
              <a:chOff x="917143" y="1216115"/>
              <a:chExt cx="587125" cy="433513"/>
            </a:xfrm>
          </p:grpSpPr>
          <p:sp>
            <p:nvSpPr>
              <p:cNvPr id="65" name="矩形: 圆角 64">
                <a:extLst>
                  <a:ext uri="{FF2B5EF4-FFF2-40B4-BE49-F238E27FC236}">
                    <a16:creationId xmlns="" xmlns:a16="http://schemas.microsoft.com/office/drawing/2014/main" id="{E2B7C080-D385-4D49-B90A-846E16F91206}"/>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66" name="文本框 65">
                <a:extLst>
                  <a:ext uri="{FF2B5EF4-FFF2-40B4-BE49-F238E27FC236}">
                    <a16:creationId xmlns="" xmlns:a16="http://schemas.microsoft.com/office/drawing/2014/main" id="{47C72072-FDE1-4236-983B-A9666A286821}"/>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n-ea"/>
                    <a:cs typeface="Aharoni" panose="02010803020104030203" pitchFamily="2" charset="-79"/>
                  </a:rPr>
                  <a:t>3</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64" name="文本框 63">
              <a:extLst>
                <a:ext uri="{FF2B5EF4-FFF2-40B4-BE49-F238E27FC236}">
                  <a16:creationId xmlns="" xmlns:a16="http://schemas.microsoft.com/office/drawing/2014/main" id="{94AEF739-4305-49DB-8D05-28C1AF1EE5A2}"/>
                </a:ext>
              </a:extLst>
            </p:cNvPr>
            <p:cNvSpPr txBox="1"/>
            <p:nvPr/>
          </p:nvSpPr>
          <p:spPr>
            <a:xfrm>
              <a:off x="1511925" y="1124631"/>
              <a:ext cx="3674510" cy="646331"/>
            </a:xfrm>
            <a:prstGeom prst="rect">
              <a:avLst/>
            </a:prstGeom>
            <a:noFill/>
            <a:scene3d>
              <a:camera prst="orthographicFront"/>
              <a:lightRig rig="threePt" dir="t"/>
            </a:scene3d>
            <a:sp3d/>
          </p:spPr>
          <p:txBody>
            <a:bodyPr wrap="square" rtlCol="0">
              <a:spAutoFit/>
            </a:bodyPr>
            <a:lstStyle/>
            <a:p>
              <a:pPr lvl="0">
                <a:defRPr/>
              </a:pPr>
              <a:r>
                <a:rPr lang="en-US" altLang="zh-CN" b="1" dirty="0" smtClean="0">
                  <a:solidFill>
                    <a:prstClr val="white"/>
                  </a:solidFill>
                  <a:latin typeface="+mn-ea"/>
                  <a:cs typeface="Aharoni" panose="02010803020104030203" pitchFamily="2" charset="-79"/>
                </a:rPr>
                <a:t>Performance Difference </a:t>
              </a:r>
              <a:r>
                <a:rPr lang="en-US" altLang="zh-CN" b="1" dirty="0">
                  <a:solidFill>
                    <a:prstClr val="white"/>
                  </a:solidFill>
                  <a:latin typeface="+mn-ea"/>
                  <a:cs typeface="Aharoni" panose="02010803020104030203" pitchFamily="2" charset="-79"/>
                </a:rPr>
                <a:t>B</a:t>
              </a:r>
              <a:r>
                <a:rPr lang="en-US" altLang="zh-CN" b="1" dirty="0" smtClean="0">
                  <a:solidFill>
                    <a:prstClr val="white"/>
                  </a:solidFill>
                  <a:latin typeface="+mn-ea"/>
                  <a:cs typeface="Aharoni" panose="02010803020104030203" pitchFamily="2" charset="-79"/>
                </a:rPr>
                <a:t>etween </a:t>
              </a:r>
              <a:r>
                <a:rPr lang="en-US" altLang="zh-CN" b="1" dirty="0">
                  <a:solidFill>
                    <a:prstClr val="white"/>
                  </a:solidFill>
                  <a:latin typeface="+mn-ea"/>
                  <a:cs typeface="Aharoni" panose="02010803020104030203" pitchFamily="2" charset="-79"/>
                </a:rPr>
                <a:t>O</a:t>
              </a:r>
              <a:r>
                <a:rPr lang="en-US" altLang="zh-CN" b="1" dirty="0" smtClean="0">
                  <a:solidFill>
                    <a:prstClr val="white"/>
                  </a:solidFill>
                  <a:latin typeface="+mn-ea"/>
                  <a:cs typeface="Aharoni" panose="02010803020104030203" pitchFamily="2" charset="-79"/>
                </a:rPr>
                <a:t>riginal </a:t>
              </a:r>
              <a:r>
                <a:rPr lang="en-US" altLang="zh-CN" b="1" dirty="0">
                  <a:solidFill>
                    <a:prstClr val="white"/>
                  </a:solidFill>
                  <a:latin typeface="+mn-ea"/>
                  <a:cs typeface="Aharoni" panose="02010803020104030203" pitchFamily="2" charset="-79"/>
                </a:rPr>
                <a:t>T</a:t>
              </a:r>
              <a:r>
                <a:rPr lang="en-US" altLang="zh-CN" b="1" dirty="0" smtClean="0">
                  <a:solidFill>
                    <a:prstClr val="white"/>
                  </a:solidFill>
                  <a:latin typeface="+mn-ea"/>
                  <a:cs typeface="Aharoni" panose="02010803020104030203" pitchFamily="2" charset="-79"/>
                </a:rPr>
                <a:t>echnology </a:t>
              </a:r>
              <a:r>
                <a:rPr lang="en-US" altLang="zh-CN" b="1" dirty="0">
                  <a:solidFill>
                    <a:prstClr val="white"/>
                  </a:solidFill>
                  <a:latin typeface="+mn-ea"/>
                  <a:cs typeface="Aharoni" panose="02010803020104030203" pitchFamily="2" charset="-79"/>
                </a:rPr>
                <a:t>and T</a:t>
              </a:r>
              <a:r>
                <a:rPr lang="en-US" altLang="zh-CN" b="1" dirty="0" smtClean="0">
                  <a:solidFill>
                    <a:prstClr val="white"/>
                  </a:solidFill>
                  <a:latin typeface="+mn-ea"/>
                  <a:cs typeface="Aharoni" panose="02010803020104030203" pitchFamily="2" charset="-79"/>
                </a:rPr>
                <a:t>he DES</a:t>
              </a:r>
              <a:endParaRPr kumimoji="0" lang="zh-CN" altLang="en-US"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67" name="组合 66">
            <a:extLst>
              <a:ext uri="{FF2B5EF4-FFF2-40B4-BE49-F238E27FC236}">
                <a16:creationId xmlns="" xmlns:a16="http://schemas.microsoft.com/office/drawing/2014/main" id="{9412847B-CD3F-4F68-AB29-D67EF5577C6F}"/>
              </a:ext>
            </a:extLst>
          </p:cNvPr>
          <p:cNvGrpSpPr/>
          <p:nvPr/>
        </p:nvGrpSpPr>
        <p:grpSpPr>
          <a:xfrm>
            <a:off x="720238" y="3143207"/>
            <a:ext cx="4813481" cy="954107"/>
            <a:chOff x="917143" y="1145327"/>
            <a:chExt cx="4250818" cy="954107"/>
          </a:xfrm>
        </p:grpSpPr>
        <p:grpSp>
          <p:nvGrpSpPr>
            <p:cNvPr id="68" name="组合 67">
              <a:extLst>
                <a:ext uri="{FF2B5EF4-FFF2-40B4-BE49-F238E27FC236}">
                  <a16:creationId xmlns="" xmlns:a16="http://schemas.microsoft.com/office/drawing/2014/main" id="{11A0748A-42B4-4FF7-9D65-3F0B39888D1E}"/>
                </a:ext>
              </a:extLst>
            </p:cNvPr>
            <p:cNvGrpSpPr/>
            <p:nvPr/>
          </p:nvGrpSpPr>
          <p:grpSpPr>
            <a:xfrm>
              <a:off x="917143" y="1216115"/>
              <a:ext cx="587125" cy="433513"/>
              <a:chOff x="917143" y="1216115"/>
              <a:chExt cx="587125" cy="433513"/>
            </a:xfrm>
          </p:grpSpPr>
          <p:sp>
            <p:nvSpPr>
              <p:cNvPr id="70" name="矩形: 圆角 69">
                <a:extLst>
                  <a:ext uri="{FF2B5EF4-FFF2-40B4-BE49-F238E27FC236}">
                    <a16:creationId xmlns="" xmlns:a16="http://schemas.microsoft.com/office/drawing/2014/main" id="{25A0D53A-264C-46B2-8842-1A14270A237D}"/>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71" name="文本框 70">
                <a:extLst>
                  <a:ext uri="{FF2B5EF4-FFF2-40B4-BE49-F238E27FC236}">
                    <a16:creationId xmlns="" xmlns:a16="http://schemas.microsoft.com/office/drawing/2014/main" id="{94D38784-DB60-4F79-A14D-0B3BD336988A}"/>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n-ea"/>
                    <a:cs typeface="Aharoni" panose="02010803020104030203" pitchFamily="2" charset="-79"/>
                  </a:rPr>
                  <a:t>4</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69" name="文本框 68">
              <a:extLst>
                <a:ext uri="{FF2B5EF4-FFF2-40B4-BE49-F238E27FC236}">
                  <a16:creationId xmlns="" xmlns:a16="http://schemas.microsoft.com/office/drawing/2014/main" id="{723BA0C2-ED91-42F3-8B1A-9590FD109E1A}"/>
                </a:ext>
              </a:extLst>
            </p:cNvPr>
            <p:cNvSpPr txBox="1"/>
            <p:nvPr/>
          </p:nvSpPr>
          <p:spPr>
            <a:xfrm>
              <a:off x="1493451" y="1145327"/>
              <a:ext cx="3674510" cy="954107"/>
            </a:xfrm>
            <a:prstGeom prst="rect">
              <a:avLst/>
            </a:prstGeom>
            <a:noFill/>
            <a:scene3d>
              <a:camera prst="orthographicFront"/>
              <a:lightRig rig="threePt" dir="t"/>
            </a:scene3d>
            <a:sp3d/>
          </p:spPr>
          <p:txBody>
            <a:bodyPr wrap="square" rtlCol="0">
              <a:spAutoFit/>
            </a:bodyPr>
            <a:lstStyle/>
            <a:p>
              <a:pPr>
                <a:defRPr/>
              </a:pPr>
              <a:r>
                <a:rPr lang="en-US" altLang="zh-CN" b="1" dirty="0">
                  <a:solidFill>
                    <a:prstClr val="white"/>
                  </a:solidFill>
                  <a:latin typeface="+mn-ea"/>
                  <a:cs typeface="Aharoni" panose="02010803020104030203" pitchFamily="2" charset="-79"/>
                </a:rPr>
                <a:t>Cost D</a:t>
              </a:r>
              <a:r>
                <a:rPr lang="en-US" altLang="zh-CN" b="1" dirty="0" smtClean="0">
                  <a:solidFill>
                    <a:prstClr val="white"/>
                  </a:solidFill>
                  <a:latin typeface="+mn-ea"/>
                  <a:cs typeface="Aharoni" panose="02010803020104030203" pitchFamily="2" charset="-79"/>
                </a:rPr>
                <a:t>ifference </a:t>
              </a:r>
              <a:r>
                <a:rPr lang="en-US" altLang="zh-CN" b="1" dirty="0">
                  <a:solidFill>
                    <a:prstClr val="white"/>
                  </a:solidFill>
                  <a:latin typeface="+mn-ea"/>
                  <a:cs typeface="Aharoni" panose="02010803020104030203" pitchFamily="2" charset="-79"/>
                </a:rPr>
                <a:t>B</a:t>
              </a:r>
              <a:r>
                <a:rPr lang="en-US" altLang="zh-CN" b="1" dirty="0" smtClean="0">
                  <a:solidFill>
                    <a:prstClr val="white"/>
                  </a:solidFill>
                  <a:latin typeface="+mn-ea"/>
                  <a:cs typeface="Aharoni" panose="02010803020104030203" pitchFamily="2" charset="-79"/>
                </a:rPr>
                <a:t>etween </a:t>
              </a:r>
              <a:r>
                <a:rPr lang="en-US" altLang="zh-CN" b="1" dirty="0">
                  <a:solidFill>
                    <a:prstClr val="white"/>
                  </a:solidFill>
                  <a:latin typeface="+mn-ea"/>
                  <a:cs typeface="Aharoni" panose="02010803020104030203" pitchFamily="2" charset="-79"/>
                </a:rPr>
                <a:t>O</a:t>
              </a:r>
              <a:r>
                <a:rPr lang="en-US" altLang="zh-CN" b="1" dirty="0" smtClean="0">
                  <a:solidFill>
                    <a:prstClr val="white"/>
                  </a:solidFill>
                  <a:latin typeface="+mn-ea"/>
                  <a:cs typeface="Aharoni" panose="02010803020104030203" pitchFamily="2" charset="-79"/>
                </a:rPr>
                <a:t>riginal </a:t>
              </a:r>
              <a:r>
                <a:rPr lang="en-US" altLang="zh-CN" b="1" dirty="0">
                  <a:solidFill>
                    <a:prstClr val="white"/>
                  </a:solidFill>
                  <a:latin typeface="+mn-ea"/>
                  <a:cs typeface="Aharoni" panose="02010803020104030203" pitchFamily="2" charset="-79"/>
                </a:rPr>
                <a:t>T</a:t>
              </a:r>
              <a:r>
                <a:rPr lang="en-US" altLang="zh-CN" b="1" dirty="0" smtClean="0">
                  <a:solidFill>
                    <a:prstClr val="white"/>
                  </a:solidFill>
                  <a:latin typeface="+mn-ea"/>
                  <a:cs typeface="Aharoni" panose="02010803020104030203" pitchFamily="2" charset="-79"/>
                </a:rPr>
                <a:t>echnology </a:t>
              </a:r>
              <a:r>
                <a:rPr lang="en-US" altLang="zh-CN" b="1" dirty="0">
                  <a:solidFill>
                    <a:prstClr val="white"/>
                  </a:solidFill>
                  <a:latin typeface="+mn-ea"/>
                  <a:cs typeface="Aharoni" panose="02010803020104030203" pitchFamily="2" charset="-79"/>
                </a:rPr>
                <a:t>and </a:t>
              </a:r>
              <a:r>
                <a:rPr lang="en-US" altLang="zh-CN" b="1" dirty="0" smtClean="0">
                  <a:solidFill>
                    <a:prstClr val="white"/>
                  </a:solidFill>
                  <a:latin typeface="+mn-ea"/>
                  <a:cs typeface="Aharoni" panose="02010803020104030203" pitchFamily="2" charset="-79"/>
                </a:rPr>
                <a:t>The </a:t>
              </a:r>
              <a:r>
                <a:rPr lang="en-US" altLang="zh-CN" b="1" dirty="0">
                  <a:solidFill>
                    <a:prstClr val="white"/>
                  </a:solidFill>
                  <a:latin typeface="+mn-ea"/>
                  <a:cs typeface="Aharoni" panose="02010803020104030203" pitchFamily="2" charset="-79"/>
                </a:rPr>
                <a:t>DES</a:t>
              </a:r>
              <a:endParaRPr lang="zh-CN" altLang="en-US" b="1" dirty="0">
                <a:solidFill>
                  <a:prstClr val="white"/>
                </a:solidFill>
                <a:latin typeface="+mn-ea"/>
                <a:cs typeface="Aharoni" panose="02010803020104030203" pitchFamily="2" charset="-79"/>
              </a:endParaRPr>
            </a:p>
            <a:p>
              <a:pPr lvl="0">
                <a:defRPr/>
              </a:pPr>
              <a:r>
                <a:rPr lang="en-US" altLang="zh-CN" sz="2000" b="1" dirty="0" smtClean="0">
                  <a:solidFill>
                    <a:prstClr val="white"/>
                  </a:solidFill>
                  <a:latin typeface="+mn-ea"/>
                  <a:cs typeface="Aharoni" panose="02010803020104030203" pitchFamily="2" charset="-79"/>
                </a:rPr>
                <a:t> </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77" name="组合 76">
            <a:extLst>
              <a:ext uri="{FF2B5EF4-FFF2-40B4-BE49-F238E27FC236}">
                <a16:creationId xmlns="" xmlns:a16="http://schemas.microsoft.com/office/drawing/2014/main" id="{03C37355-26C6-46BE-AECB-AEB3A4DC0ED6}"/>
              </a:ext>
            </a:extLst>
          </p:cNvPr>
          <p:cNvGrpSpPr/>
          <p:nvPr/>
        </p:nvGrpSpPr>
        <p:grpSpPr>
          <a:xfrm>
            <a:off x="720238" y="3944809"/>
            <a:ext cx="4834401" cy="433513"/>
            <a:chOff x="917143" y="1216115"/>
            <a:chExt cx="4269293" cy="433513"/>
          </a:xfrm>
        </p:grpSpPr>
        <p:grpSp>
          <p:nvGrpSpPr>
            <p:cNvPr id="78" name="组合 77">
              <a:extLst>
                <a:ext uri="{FF2B5EF4-FFF2-40B4-BE49-F238E27FC236}">
                  <a16:creationId xmlns="" xmlns:a16="http://schemas.microsoft.com/office/drawing/2014/main" id="{F3F85086-0085-4117-8A83-175584BB84BA}"/>
                </a:ext>
              </a:extLst>
            </p:cNvPr>
            <p:cNvGrpSpPr/>
            <p:nvPr/>
          </p:nvGrpSpPr>
          <p:grpSpPr>
            <a:xfrm>
              <a:off x="917143" y="1216115"/>
              <a:ext cx="587125" cy="433513"/>
              <a:chOff x="917143" y="1216115"/>
              <a:chExt cx="587125" cy="433513"/>
            </a:xfrm>
          </p:grpSpPr>
          <p:sp>
            <p:nvSpPr>
              <p:cNvPr id="80" name="矩形: 圆角 79">
                <a:extLst>
                  <a:ext uri="{FF2B5EF4-FFF2-40B4-BE49-F238E27FC236}">
                    <a16:creationId xmlns="" xmlns:a16="http://schemas.microsoft.com/office/drawing/2014/main" id="{A7E2BC3F-9584-4F6A-B25D-0207362A7493}"/>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81" name="文本框 80">
                <a:extLst>
                  <a:ext uri="{FF2B5EF4-FFF2-40B4-BE49-F238E27FC236}">
                    <a16:creationId xmlns="" xmlns:a16="http://schemas.microsoft.com/office/drawing/2014/main" id="{E74B8F0C-97F1-4D20-BF0E-EB07899B6F09}"/>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b="1" dirty="0">
                    <a:solidFill>
                      <a:prstClr val="white"/>
                    </a:solidFill>
                    <a:latin typeface="+mn-ea"/>
                    <a:cs typeface="Aharoni" panose="02010803020104030203" pitchFamily="2" charset="-79"/>
                  </a:rPr>
                  <a:t>5</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79" name="文本框 78">
              <a:extLst>
                <a:ext uri="{FF2B5EF4-FFF2-40B4-BE49-F238E27FC236}">
                  <a16:creationId xmlns="" xmlns:a16="http://schemas.microsoft.com/office/drawing/2014/main" id="{1E3D0533-82AF-4FE4-9FFF-E60EFA33754E}"/>
                </a:ext>
              </a:extLst>
            </p:cNvPr>
            <p:cNvSpPr txBox="1"/>
            <p:nvPr/>
          </p:nvSpPr>
          <p:spPr>
            <a:xfrm>
              <a:off x="1511926" y="1239303"/>
              <a:ext cx="3674510" cy="369332"/>
            </a:xfrm>
            <a:prstGeom prst="rect">
              <a:avLst/>
            </a:prstGeom>
            <a:noFill/>
            <a:scene3d>
              <a:camera prst="orthographicFront"/>
              <a:lightRig rig="threePt" dir="t"/>
            </a:scene3d>
            <a:sp3d/>
          </p:spPr>
          <p:txBody>
            <a:bodyPr wrap="square" rtlCol="0">
              <a:spAutoFit/>
            </a:bodyPr>
            <a:lstStyle/>
            <a:p>
              <a:pPr lvl="0">
                <a:defRPr/>
              </a:pPr>
              <a:r>
                <a:rPr lang="en-US" altLang="zh-CN" b="1" dirty="0">
                  <a:solidFill>
                    <a:prstClr val="white"/>
                  </a:solidFill>
                  <a:latin typeface="+mn-ea"/>
                  <a:cs typeface="Aharoni" panose="02010803020104030203" pitchFamily="2" charset="-79"/>
                </a:rPr>
                <a:t>Full </a:t>
              </a:r>
              <a:r>
                <a:rPr lang="en-US" altLang="zh-CN" b="1" dirty="0" smtClean="0">
                  <a:solidFill>
                    <a:prstClr val="white"/>
                  </a:solidFill>
                  <a:latin typeface="+mn-ea"/>
                  <a:cs typeface="Aharoni" panose="02010803020104030203" pitchFamily="2" charset="-79"/>
                </a:rPr>
                <a:t>Range </a:t>
              </a:r>
              <a:r>
                <a:rPr lang="en-US" altLang="zh-CN" b="1" dirty="0">
                  <a:solidFill>
                    <a:prstClr val="white"/>
                  </a:solidFill>
                  <a:latin typeface="+mn-ea"/>
                  <a:cs typeface="Aharoni" panose="02010803020104030203" pitchFamily="2" charset="-79"/>
                </a:rPr>
                <a:t>of T</a:t>
              </a:r>
              <a:r>
                <a:rPr lang="en-US" altLang="zh-CN" b="1" dirty="0" smtClean="0">
                  <a:solidFill>
                    <a:prstClr val="white"/>
                  </a:solidFill>
                  <a:latin typeface="+mn-ea"/>
                  <a:cs typeface="Aharoni" panose="02010803020104030203" pitchFamily="2" charset="-79"/>
                </a:rPr>
                <a:t>he DES Displays</a:t>
              </a:r>
              <a:endParaRPr kumimoji="0" lang="zh-CN" altLang="en-US"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82" name="组合 81">
            <a:extLst>
              <a:ext uri="{FF2B5EF4-FFF2-40B4-BE49-F238E27FC236}">
                <a16:creationId xmlns="" xmlns:a16="http://schemas.microsoft.com/office/drawing/2014/main" id="{CBF9CF6C-4C9E-461E-A915-28CF16E3C1FB}"/>
              </a:ext>
            </a:extLst>
          </p:cNvPr>
          <p:cNvGrpSpPr/>
          <p:nvPr/>
        </p:nvGrpSpPr>
        <p:grpSpPr>
          <a:xfrm>
            <a:off x="722307" y="4564778"/>
            <a:ext cx="4832331" cy="954107"/>
            <a:chOff x="917143" y="1136451"/>
            <a:chExt cx="4267465" cy="954107"/>
          </a:xfrm>
        </p:grpSpPr>
        <p:grpSp>
          <p:nvGrpSpPr>
            <p:cNvPr id="83" name="组合 82">
              <a:extLst>
                <a:ext uri="{FF2B5EF4-FFF2-40B4-BE49-F238E27FC236}">
                  <a16:creationId xmlns="" xmlns:a16="http://schemas.microsoft.com/office/drawing/2014/main" id="{2FC16535-EC55-4229-980E-32F7A0D8201B}"/>
                </a:ext>
              </a:extLst>
            </p:cNvPr>
            <p:cNvGrpSpPr/>
            <p:nvPr/>
          </p:nvGrpSpPr>
          <p:grpSpPr>
            <a:xfrm>
              <a:off x="917143" y="1216115"/>
              <a:ext cx="587125" cy="433513"/>
              <a:chOff x="917143" y="1216115"/>
              <a:chExt cx="587125" cy="433513"/>
            </a:xfrm>
          </p:grpSpPr>
          <p:sp>
            <p:nvSpPr>
              <p:cNvPr id="85" name="矩形: 圆角 84">
                <a:extLst>
                  <a:ext uri="{FF2B5EF4-FFF2-40B4-BE49-F238E27FC236}">
                    <a16:creationId xmlns="" xmlns:a16="http://schemas.microsoft.com/office/drawing/2014/main" id="{A288147B-4A31-46C7-93B6-7EF025F73EF4}"/>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86" name="文本框 85">
                <a:extLst>
                  <a:ext uri="{FF2B5EF4-FFF2-40B4-BE49-F238E27FC236}">
                    <a16:creationId xmlns="" xmlns:a16="http://schemas.microsoft.com/office/drawing/2014/main" id="{A8BC8D56-B57E-4C8F-A138-537CD93BC95E}"/>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n-ea"/>
                    <a:cs typeface="Aharoni" panose="02010803020104030203" pitchFamily="2" charset="-79"/>
                  </a:rPr>
                  <a:t>6</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84" name="文本框 83">
              <a:extLst>
                <a:ext uri="{FF2B5EF4-FFF2-40B4-BE49-F238E27FC236}">
                  <a16:creationId xmlns="" xmlns:a16="http://schemas.microsoft.com/office/drawing/2014/main" id="{257F1136-25FB-484F-B2B7-56987FD4342D}"/>
                </a:ext>
              </a:extLst>
            </p:cNvPr>
            <p:cNvSpPr txBox="1"/>
            <p:nvPr/>
          </p:nvSpPr>
          <p:spPr>
            <a:xfrm>
              <a:off x="1510098" y="1136451"/>
              <a:ext cx="3674510" cy="954107"/>
            </a:xfrm>
            <a:prstGeom prst="rect">
              <a:avLst/>
            </a:prstGeom>
            <a:noFill/>
            <a:scene3d>
              <a:camera prst="orthographicFront"/>
              <a:lightRig rig="threePt" dir="t"/>
            </a:scene3d>
            <a:sp3d/>
          </p:spPr>
          <p:txBody>
            <a:bodyPr wrap="square" rtlCol="0">
              <a:spAutoFit/>
            </a:bodyPr>
            <a:lstStyle/>
            <a:p>
              <a:pPr>
                <a:defRPr/>
              </a:pPr>
              <a:r>
                <a:rPr lang="en-US" altLang="zh-CN" b="1" dirty="0">
                  <a:solidFill>
                    <a:prstClr val="white"/>
                  </a:solidFill>
                  <a:latin typeface="+mn-ea"/>
                  <a:cs typeface="Aharoni" panose="02010803020104030203" pitchFamily="2" charset="-79"/>
                </a:rPr>
                <a:t>Sample C</a:t>
              </a:r>
              <a:r>
                <a:rPr lang="en-US" altLang="zh-CN" b="1" dirty="0" smtClean="0">
                  <a:solidFill>
                    <a:prstClr val="white"/>
                  </a:solidFill>
                  <a:latin typeface="+mn-ea"/>
                  <a:cs typeface="Aharoni" panose="02010803020104030203" pitchFamily="2" charset="-79"/>
                </a:rPr>
                <a:t>omparison </a:t>
              </a:r>
              <a:r>
                <a:rPr lang="en-US" altLang="zh-CN" b="1" dirty="0">
                  <a:solidFill>
                    <a:prstClr val="white"/>
                  </a:solidFill>
                  <a:latin typeface="+mn-ea"/>
                  <a:cs typeface="Aharoni" panose="02010803020104030203" pitchFamily="2" charset="-79"/>
                </a:rPr>
                <a:t>B</a:t>
              </a:r>
              <a:r>
                <a:rPr lang="en-US" altLang="zh-CN" b="1" dirty="0" smtClean="0">
                  <a:solidFill>
                    <a:prstClr val="white"/>
                  </a:solidFill>
                  <a:latin typeface="+mn-ea"/>
                  <a:cs typeface="Aharoni" panose="02010803020104030203" pitchFamily="2" charset="-79"/>
                </a:rPr>
                <a:t>etween </a:t>
              </a:r>
              <a:r>
                <a:rPr lang="en-US" altLang="zh-CN" b="1" dirty="0">
                  <a:solidFill>
                    <a:prstClr val="white"/>
                  </a:solidFill>
                  <a:latin typeface="+mn-ea"/>
                  <a:cs typeface="Aharoni" panose="02010803020104030203" pitchFamily="2" charset="-79"/>
                </a:rPr>
                <a:t>O</a:t>
              </a:r>
              <a:r>
                <a:rPr lang="en-US" altLang="zh-CN" b="1" dirty="0" smtClean="0">
                  <a:solidFill>
                    <a:prstClr val="white"/>
                  </a:solidFill>
                  <a:latin typeface="+mn-ea"/>
                  <a:cs typeface="Aharoni" panose="02010803020104030203" pitchFamily="2" charset="-79"/>
                </a:rPr>
                <a:t>riginal </a:t>
              </a:r>
              <a:r>
                <a:rPr lang="en-US" altLang="zh-CN" b="1" dirty="0">
                  <a:solidFill>
                    <a:prstClr val="white"/>
                  </a:solidFill>
                  <a:latin typeface="+mn-ea"/>
                  <a:cs typeface="Aharoni" panose="02010803020104030203" pitchFamily="2" charset="-79"/>
                </a:rPr>
                <a:t>T</a:t>
              </a:r>
              <a:r>
                <a:rPr lang="en-US" altLang="zh-CN" b="1" dirty="0" smtClean="0">
                  <a:solidFill>
                    <a:prstClr val="white"/>
                  </a:solidFill>
                  <a:latin typeface="+mn-ea"/>
                  <a:cs typeface="Aharoni" panose="02010803020104030203" pitchFamily="2" charset="-79"/>
                </a:rPr>
                <a:t>echnology </a:t>
              </a:r>
              <a:r>
                <a:rPr lang="en-US" altLang="zh-CN" b="1" dirty="0">
                  <a:solidFill>
                    <a:prstClr val="white"/>
                  </a:solidFill>
                  <a:latin typeface="+mn-ea"/>
                  <a:cs typeface="Aharoni" panose="02010803020104030203" pitchFamily="2" charset="-79"/>
                </a:rPr>
                <a:t>and </a:t>
              </a:r>
              <a:r>
                <a:rPr lang="en-US" altLang="zh-CN" b="1" dirty="0" smtClean="0">
                  <a:solidFill>
                    <a:prstClr val="white"/>
                  </a:solidFill>
                  <a:latin typeface="+mn-ea"/>
                  <a:cs typeface="Aharoni" panose="02010803020104030203" pitchFamily="2" charset="-79"/>
                </a:rPr>
                <a:t>The </a:t>
              </a:r>
              <a:r>
                <a:rPr lang="en-US" altLang="zh-CN" b="1" dirty="0">
                  <a:solidFill>
                    <a:prstClr val="white"/>
                  </a:solidFill>
                  <a:latin typeface="+mn-ea"/>
                  <a:cs typeface="Aharoni" panose="02010803020104030203" pitchFamily="2" charset="-79"/>
                </a:rPr>
                <a:t>DES</a:t>
              </a:r>
              <a:endParaRPr lang="zh-CN" altLang="en-US" b="1" dirty="0">
                <a:solidFill>
                  <a:prstClr val="white"/>
                </a:solidFill>
                <a:latin typeface="+mn-ea"/>
                <a:cs typeface="Aharoni" panose="02010803020104030203" pitchFamily="2" charset="-79"/>
              </a:endParaRPr>
            </a:p>
            <a:p>
              <a:pPr lvl="0">
                <a:defRPr/>
              </a:pPr>
              <a:r>
                <a:rPr lang="en-US" altLang="zh-CN" sz="2000" b="1" dirty="0" smtClean="0">
                  <a:solidFill>
                    <a:prstClr val="white"/>
                  </a:solidFill>
                  <a:latin typeface="+mn-ea"/>
                  <a:cs typeface="Aharoni" panose="02010803020104030203" pitchFamily="2" charset="-79"/>
                </a:rPr>
                <a:t> </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grpSp>
        <p:nvGrpSpPr>
          <p:cNvPr id="87" name="组合 86">
            <a:extLst>
              <a:ext uri="{FF2B5EF4-FFF2-40B4-BE49-F238E27FC236}">
                <a16:creationId xmlns="" xmlns:a16="http://schemas.microsoft.com/office/drawing/2014/main" id="{9F350F95-5B74-4B41-8B55-4270598BFFEF}"/>
              </a:ext>
            </a:extLst>
          </p:cNvPr>
          <p:cNvGrpSpPr/>
          <p:nvPr/>
        </p:nvGrpSpPr>
        <p:grpSpPr>
          <a:xfrm>
            <a:off x="720238" y="5331522"/>
            <a:ext cx="4834400" cy="646331"/>
            <a:chOff x="917143" y="1190725"/>
            <a:chExt cx="4269292" cy="646331"/>
          </a:xfrm>
        </p:grpSpPr>
        <p:grpSp>
          <p:nvGrpSpPr>
            <p:cNvPr id="88" name="组合 87">
              <a:extLst>
                <a:ext uri="{FF2B5EF4-FFF2-40B4-BE49-F238E27FC236}">
                  <a16:creationId xmlns="" xmlns:a16="http://schemas.microsoft.com/office/drawing/2014/main" id="{3506F8C1-C29C-449F-A57A-423F041FDC25}"/>
                </a:ext>
              </a:extLst>
            </p:cNvPr>
            <p:cNvGrpSpPr/>
            <p:nvPr/>
          </p:nvGrpSpPr>
          <p:grpSpPr>
            <a:xfrm>
              <a:off x="917143" y="1216115"/>
              <a:ext cx="587125" cy="433513"/>
              <a:chOff x="917143" y="1216115"/>
              <a:chExt cx="587125" cy="433513"/>
            </a:xfrm>
          </p:grpSpPr>
          <p:sp>
            <p:nvSpPr>
              <p:cNvPr id="90" name="矩形: 圆角 89">
                <a:extLst>
                  <a:ext uri="{FF2B5EF4-FFF2-40B4-BE49-F238E27FC236}">
                    <a16:creationId xmlns="" xmlns:a16="http://schemas.microsoft.com/office/drawing/2014/main" id="{249DAF77-90F0-4A80-B388-9D27ED499F00}"/>
                  </a:ext>
                </a:extLst>
              </p:cNvPr>
              <p:cNvSpPr/>
              <p:nvPr/>
            </p:nvSpPr>
            <p:spPr>
              <a:xfrm>
                <a:off x="1017139" y="1216115"/>
                <a:ext cx="376317" cy="433513"/>
              </a:xfrm>
              <a:prstGeom prst="roundRect">
                <a:avLst/>
              </a:prstGeom>
              <a:solidFill>
                <a:schemeClr val="accent1">
                  <a:lumMod val="75000"/>
                </a:schemeClr>
              </a:solidFill>
              <a:ln w="28575">
                <a:solidFill>
                  <a:schemeClr val="bg1"/>
                </a:solidFill>
              </a:ln>
              <a:effectLst>
                <a:outerShdw blurRad="190500" dist="38100" dir="2700000" algn="tl" rotWithShape="0">
                  <a:prstClr val="black">
                    <a:alpha val="5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a:ea typeface="微软雅黑"/>
                  <a:cs typeface="+mn-cs"/>
                </a:endParaRPr>
              </a:p>
            </p:txBody>
          </p:sp>
          <p:sp>
            <p:nvSpPr>
              <p:cNvPr id="91" name="文本框 90">
                <a:extLst>
                  <a:ext uri="{FF2B5EF4-FFF2-40B4-BE49-F238E27FC236}">
                    <a16:creationId xmlns="" xmlns:a16="http://schemas.microsoft.com/office/drawing/2014/main" id="{C56D503D-0909-4BA7-A8DC-BE8E62076A79}"/>
                  </a:ext>
                </a:extLst>
              </p:cNvPr>
              <p:cNvSpPr txBox="1"/>
              <p:nvPr/>
            </p:nvSpPr>
            <p:spPr>
              <a:xfrm>
                <a:off x="917143" y="1242575"/>
                <a:ext cx="587125" cy="400110"/>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white"/>
                    </a:solidFill>
                    <a:effectLst/>
                    <a:uLnTx/>
                    <a:uFillTx/>
                    <a:latin typeface="+mn-ea"/>
                    <a:cs typeface="Aharoni" panose="02010803020104030203" pitchFamily="2" charset="-79"/>
                  </a:rPr>
                  <a:t>7</a:t>
                </a:r>
                <a:endParaRPr kumimoji="0" lang="zh-CN" altLang="en-US" sz="2000"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
          <p:nvSpPr>
            <p:cNvPr id="89" name="文本框 88">
              <a:extLst>
                <a:ext uri="{FF2B5EF4-FFF2-40B4-BE49-F238E27FC236}">
                  <a16:creationId xmlns="" xmlns:a16="http://schemas.microsoft.com/office/drawing/2014/main" id="{1B83A21E-C12A-4FC4-814C-D65665DA8FF7}"/>
                </a:ext>
              </a:extLst>
            </p:cNvPr>
            <p:cNvSpPr txBox="1"/>
            <p:nvPr/>
          </p:nvSpPr>
          <p:spPr>
            <a:xfrm>
              <a:off x="1511925" y="1190725"/>
              <a:ext cx="3674510" cy="646331"/>
            </a:xfrm>
            <a:prstGeom prst="rect">
              <a:avLst/>
            </a:prstGeom>
            <a:noFill/>
            <a:scene3d>
              <a:camera prst="orthographicFront"/>
              <a:lightRig rig="threePt" dir="t"/>
            </a:scene3d>
            <a:sp3d/>
          </p:spPr>
          <p:txBody>
            <a:bodyPr wrap="square" rtlCol="0">
              <a:spAutoFit/>
            </a:bodyPr>
            <a:lstStyle/>
            <a:p>
              <a:pPr lvl="0">
                <a:defRPr/>
              </a:pPr>
              <a:r>
                <a:rPr lang="en-US" altLang="zh-CN" b="1" dirty="0">
                  <a:solidFill>
                    <a:prstClr val="white"/>
                  </a:solidFill>
                  <a:latin typeface="+mn-ea"/>
                  <a:cs typeface="Aharoni" panose="02010803020104030203" pitchFamily="2" charset="-79"/>
                </a:rPr>
                <a:t>Wide </a:t>
              </a:r>
              <a:r>
                <a:rPr lang="en-US" altLang="zh-CN" b="1" dirty="0" smtClean="0">
                  <a:solidFill>
                    <a:prstClr val="white"/>
                  </a:solidFill>
                  <a:latin typeface="+mn-ea"/>
                  <a:cs typeface="Aharoni" panose="02010803020104030203" pitchFamily="2" charset="-79"/>
                </a:rPr>
                <a:t>Application </a:t>
              </a:r>
              <a:r>
                <a:rPr lang="en-US" altLang="zh-CN" b="1" dirty="0">
                  <a:solidFill>
                    <a:prstClr val="white"/>
                  </a:solidFill>
                  <a:latin typeface="+mn-ea"/>
                  <a:cs typeface="Aharoni" panose="02010803020104030203" pitchFamily="2" charset="-79"/>
                </a:rPr>
                <a:t>A</a:t>
              </a:r>
              <a:r>
                <a:rPr lang="en-US" altLang="zh-CN" b="1" dirty="0" smtClean="0">
                  <a:solidFill>
                    <a:prstClr val="white"/>
                  </a:solidFill>
                  <a:latin typeface="+mn-ea"/>
                  <a:cs typeface="Aharoni" panose="02010803020104030203" pitchFamily="2" charset="-79"/>
                </a:rPr>
                <a:t>reas for DES in The </a:t>
              </a:r>
              <a:r>
                <a:rPr lang="en-US" altLang="zh-CN" b="1" dirty="0">
                  <a:solidFill>
                    <a:prstClr val="white"/>
                  </a:solidFill>
                  <a:latin typeface="+mn-ea"/>
                  <a:cs typeface="Aharoni" panose="02010803020104030203" pitchFamily="2" charset="-79"/>
                </a:rPr>
                <a:t>F</a:t>
              </a:r>
              <a:r>
                <a:rPr lang="en-US" altLang="zh-CN" b="1" dirty="0" smtClean="0">
                  <a:solidFill>
                    <a:prstClr val="white"/>
                  </a:solidFill>
                  <a:latin typeface="+mn-ea"/>
                  <a:cs typeface="Aharoni" panose="02010803020104030203" pitchFamily="2" charset="-79"/>
                </a:rPr>
                <a:t>uture</a:t>
              </a:r>
              <a:endParaRPr kumimoji="0" lang="zh-CN" altLang="en-US" b="1" i="0" u="none" strike="noStrike" kern="1200" cap="none" spc="0" normalizeH="0" baseline="0" noProof="0" dirty="0">
                <a:ln>
                  <a:noFill/>
                </a:ln>
                <a:solidFill>
                  <a:prstClr val="white"/>
                </a:solidFill>
                <a:effectLst/>
                <a:uLnTx/>
                <a:uFillTx/>
                <a:latin typeface="+mn-ea"/>
                <a:cs typeface="Aharoni" panose="02010803020104030203" pitchFamily="2" charset="-79"/>
              </a:endParaRPr>
            </a:p>
          </p:txBody>
        </p:sp>
      </p:grpSp>
    </p:spTree>
    <p:extLst>
      <p:ext uri="{BB962C8B-B14F-4D97-AF65-F5344CB8AC3E}">
        <p14:creationId xmlns:p14="http://schemas.microsoft.com/office/powerpoint/2010/main" val="931767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8"/>
          <p:cNvSpPr/>
          <p:nvPr/>
        </p:nvSpPr>
        <p:spPr>
          <a:xfrm rot="5400000" flipH="1">
            <a:off x="1773552" y="3145983"/>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5"/>
          <p:cNvSpPr/>
          <p:nvPr/>
        </p:nvSpPr>
        <p:spPr>
          <a:xfrm>
            <a:off x="1369099" y="3427718"/>
            <a:ext cx="1313716"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grpSp>
        <p:nvGrpSpPr>
          <p:cNvPr id="24" name="组合 23"/>
          <p:cNvGrpSpPr/>
          <p:nvPr/>
        </p:nvGrpSpPr>
        <p:grpSpPr>
          <a:xfrm>
            <a:off x="469106" y="341083"/>
            <a:ext cx="3072097" cy="811213"/>
            <a:chOff x="469106" y="341083"/>
            <a:chExt cx="3072097" cy="811213"/>
          </a:xfrm>
        </p:grpSpPr>
        <p:sp>
          <p:nvSpPr>
            <p:cNvPr id="25" name="圆角矩形 24"/>
            <p:cNvSpPr/>
            <p:nvPr/>
          </p:nvSpPr>
          <p:spPr>
            <a:xfrm>
              <a:off x="672305" y="449943"/>
              <a:ext cx="2850073"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8" y="525381"/>
              <a:ext cx="2057685"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smtClean="0">
                  <a:solidFill>
                    <a:prstClr val="black">
                      <a:lumMod val="75000"/>
                      <a:lumOff val="25000"/>
                    </a:prstClr>
                  </a:solidFill>
                  <a:latin typeface="微软雅黑"/>
                </a:rPr>
                <a:t>BWR </a:t>
              </a:r>
              <a:r>
                <a:rPr lang="en-US" altLang="zh-CN" sz="2000" b="1" dirty="0">
                  <a:solidFill>
                    <a:prstClr val="black">
                      <a:lumMod val="75000"/>
                      <a:lumOff val="25000"/>
                    </a:prstClr>
                  </a:solidFill>
                  <a:latin typeface="微软雅黑"/>
                </a:rPr>
                <a:t>Series</a:t>
              </a:r>
              <a:endParaRPr lang="zh-CN" altLang="en-US" sz="2000" b="1" dirty="0">
                <a:solidFill>
                  <a:prstClr val="black">
                    <a:lumMod val="75000"/>
                    <a:lumOff val="25000"/>
                  </a:prstClr>
                </a:solidFill>
                <a:latin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0767D475-D50C-4C67-9F69-AF06C2371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7640" y="1553037"/>
            <a:ext cx="2851807" cy="1252385"/>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p:spPr>
      </p:pic>
      <p:pic>
        <p:nvPicPr>
          <p:cNvPr id="5" name="图片 4">
            <a:extLst>
              <a:ext uri="{FF2B5EF4-FFF2-40B4-BE49-F238E27FC236}">
                <a16:creationId xmlns="" xmlns:a16="http://schemas.microsoft.com/office/drawing/2014/main" id="{DAB260FE-5BF9-4BD0-8EE2-025B32F26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77518" y="1670172"/>
            <a:ext cx="3132244" cy="311152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4" name="图片 3">
            <a:extLst>
              <a:ext uri="{FF2B5EF4-FFF2-40B4-BE49-F238E27FC236}">
                <a16:creationId xmlns="" xmlns:a16="http://schemas.microsoft.com/office/drawing/2014/main" id="{17EBA341-D9F1-4F6A-B666-69F5988FC0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3492" y="4137333"/>
            <a:ext cx="2085617" cy="1391553"/>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7" name="图片 6">
            <a:extLst>
              <a:ext uri="{FF2B5EF4-FFF2-40B4-BE49-F238E27FC236}">
                <a16:creationId xmlns="" xmlns:a16="http://schemas.microsoft.com/office/drawing/2014/main" id="{73480F0E-CC97-4756-894E-A404261EF4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66921" y="4135788"/>
            <a:ext cx="3672275" cy="139464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9" name="图片 8">
            <a:extLst>
              <a:ext uri="{FF2B5EF4-FFF2-40B4-BE49-F238E27FC236}">
                <a16:creationId xmlns="" xmlns:a16="http://schemas.microsoft.com/office/drawing/2014/main" id="{A3E36700-733A-43B9-9FA0-9C14EA42E3D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63492" y="1696375"/>
            <a:ext cx="2558886" cy="1014387"/>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20" name="椭圆 18">
            <a:extLst>
              <a:ext uri="{FF2B5EF4-FFF2-40B4-BE49-F238E27FC236}">
                <a16:creationId xmlns="" xmlns:a16="http://schemas.microsoft.com/office/drawing/2014/main" id="{D6DBB8CF-74B1-49B6-A7D6-84FAC7F1F526}"/>
              </a:ext>
            </a:extLst>
          </p:cNvPr>
          <p:cNvSpPr/>
          <p:nvPr/>
        </p:nvSpPr>
        <p:spPr>
          <a:xfrm rot="5400000" flipH="1">
            <a:off x="177355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20">
            <a:extLst>
              <a:ext uri="{FF2B5EF4-FFF2-40B4-BE49-F238E27FC236}">
                <a16:creationId xmlns="" xmlns:a16="http://schemas.microsoft.com/office/drawing/2014/main" id="{F20C1A4A-CEB5-4743-A6F1-082F56C5CD9A}"/>
              </a:ext>
            </a:extLst>
          </p:cNvPr>
          <p:cNvSpPr/>
          <p:nvPr/>
        </p:nvSpPr>
        <p:spPr>
          <a:xfrm>
            <a:off x="1369099" y="6094239"/>
            <a:ext cx="1313716"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1.54</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2" name="椭圆 18">
            <a:extLst>
              <a:ext uri="{FF2B5EF4-FFF2-40B4-BE49-F238E27FC236}">
                <a16:creationId xmlns="" xmlns:a16="http://schemas.microsoft.com/office/drawing/2014/main" id="{A33F2141-1CF5-4C85-97D3-E07AB1836247}"/>
              </a:ext>
            </a:extLst>
          </p:cNvPr>
          <p:cNvSpPr/>
          <p:nvPr/>
        </p:nvSpPr>
        <p:spPr>
          <a:xfrm rot="5400000" flipH="1">
            <a:off x="5022692" y="3141566"/>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3" name="矩形 22">
            <a:extLst>
              <a:ext uri="{FF2B5EF4-FFF2-40B4-BE49-F238E27FC236}">
                <a16:creationId xmlns="" xmlns:a16="http://schemas.microsoft.com/office/drawing/2014/main" id="{328CF7FD-AFBF-4592-BCE9-8ADF6ECCFF92}"/>
              </a:ext>
            </a:extLst>
          </p:cNvPr>
          <p:cNvSpPr/>
          <p:nvPr/>
        </p:nvSpPr>
        <p:spPr>
          <a:xfrm>
            <a:off x="4618239" y="3423301"/>
            <a:ext cx="1402999"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2.15</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9" name="椭圆 18">
            <a:extLst>
              <a:ext uri="{FF2B5EF4-FFF2-40B4-BE49-F238E27FC236}">
                <a16:creationId xmlns="" xmlns:a16="http://schemas.microsoft.com/office/drawing/2014/main" id="{BF0201FF-53BA-412E-9D02-CDF885D0D4CA}"/>
              </a:ext>
            </a:extLst>
          </p:cNvPr>
          <p:cNvSpPr/>
          <p:nvPr/>
        </p:nvSpPr>
        <p:spPr>
          <a:xfrm rot="5400000" flipH="1">
            <a:off x="502269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矩形 29">
            <a:extLst>
              <a:ext uri="{FF2B5EF4-FFF2-40B4-BE49-F238E27FC236}">
                <a16:creationId xmlns="" xmlns:a16="http://schemas.microsoft.com/office/drawing/2014/main" id="{F2680241-D72B-4B4B-956E-89FC5C7A0443}"/>
              </a:ext>
            </a:extLst>
          </p:cNvPr>
          <p:cNvSpPr/>
          <p:nvPr/>
        </p:nvSpPr>
        <p:spPr>
          <a:xfrm>
            <a:off x="4618239" y="6094239"/>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2.9</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31" name="椭圆 18">
            <a:extLst>
              <a:ext uri="{FF2B5EF4-FFF2-40B4-BE49-F238E27FC236}">
                <a16:creationId xmlns="" xmlns:a16="http://schemas.microsoft.com/office/drawing/2014/main" id="{1F9279FF-2CA0-4955-B2E9-59015746CBC0}"/>
              </a:ext>
            </a:extLst>
          </p:cNvPr>
          <p:cNvSpPr/>
          <p:nvPr/>
        </p:nvSpPr>
        <p:spPr>
          <a:xfrm rot="5400000" flipH="1">
            <a:off x="9534115" y="5115630"/>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C88B86F5-5203-4A3A-AF60-7B0047DBCC99}"/>
              </a:ext>
            </a:extLst>
          </p:cNvPr>
          <p:cNvSpPr/>
          <p:nvPr/>
        </p:nvSpPr>
        <p:spPr>
          <a:xfrm>
            <a:off x="9129662" y="5397365"/>
            <a:ext cx="1282421"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5.83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Tree>
    <p:extLst>
      <p:ext uri="{BB962C8B-B14F-4D97-AF65-F5344CB8AC3E}">
        <p14:creationId xmlns:p14="http://schemas.microsoft.com/office/powerpoint/2010/main" val="34253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8"/>
          <p:cNvSpPr/>
          <p:nvPr/>
        </p:nvSpPr>
        <p:spPr>
          <a:xfrm rot="5400000" flipH="1">
            <a:off x="1773552" y="3145983"/>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5"/>
          <p:cNvSpPr/>
          <p:nvPr/>
        </p:nvSpPr>
        <p:spPr>
          <a:xfrm>
            <a:off x="1369099" y="3427718"/>
            <a:ext cx="1322343"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grpSp>
        <p:nvGrpSpPr>
          <p:cNvPr id="24" name="组合 23"/>
          <p:cNvGrpSpPr/>
          <p:nvPr/>
        </p:nvGrpSpPr>
        <p:grpSpPr>
          <a:xfrm>
            <a:off x="469106" y="341083"/>
            <a:ext cx="3072097" cy="811213"/>
            <a:chOff x="469106" y="341083"/>
            <a:chExt cx="3072097" cy="811213"/>
          </a:xfrm>
        </p:grpSpPr>
        <p:sp>
          <p:nvSpPr>
            <p:cNvPr id="25" name="圆角矩形 24"/>
            <p:cNvSpPr/>
            <p:nvPr/>
          </p:nvSpPr>
          <p:spPr>
            <a:xfrm>
              <a:off x="672305" y="449943"/>
              <a:ext cx="2850073"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8" y="525381"/>
              <a:ext cx="2057685"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smtClean="0">
                  <a:solidFill>
                    <a:prstClr val="black">
                      <a:lumMod val="75000"/>
                      <a:lumOff val="25000"/>
                    </a:prstClr>
                  </a:solidFill>
                  <a:latin typeface="微软雅黑"/>
                </a:rPr>
                <a:t>BWY </a:t>
              </a:r>
              <a:r>
                <a:rPr lang="en-US" altLang="zh-CN" sz="2000" b="1" dirty="0">
                  <a:solidFill>
                    <a:prstClr val="black">
                      <a:lumMod val="75000"/>
                      <a:lumOff val="25000"/>
                    </a:prstClr>
                  </a:solidFill>
                  <a:latin typeface="微软雅黑"/>
                </a:rPr>
                <a:t>Series</a:t>
              </a:r>
              <a:endParaRPr lang="zh-CN" altLang="en-US" sz="2000" b="1" dirty="0">
                <a:solidFill>
                  <a:prstClr val="black">
                    <a:lumMod val="75000"/>
                    <a:lumOff val="25000"/>
                  </a:prstClr>
                </a:solidFill>
                <a:latin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0767D475-D50C-4C67-9F69-AF06C2371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7640" y="1571663"/>
            <a:ext cx="2851807" cy="1215133"/>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p:spPr>
      </p:pic>
      <p:pic>
        <p:nvPicPr>
          <p:cNvPr id="5" name="图片 4">
            <a:extLst>
              <a:ext uri="{FF2B5EF4-FFF2-40B4-BE49-F238E27FC236}">
                <a16:creationId xmlns="" xmlns:a16="http://schemas.microsoft.com/office/drawing/2014/main" id="{DAB260FE-5BF9-4BD0-8EE2-025B32F26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77518" y="1671957"/>
            <a:ext cx="3132244" cy="310795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4" name="图片 3">
            <a:extLst>
              <a:ext uri="{FF2B5EF4-FFF2-40B4-BE49-F238E27FC236}">
                <a16:creationId xmlns="" xmlns:a16="http://schemas.microsoft.com/office/drawing/2014/main" id="{17EBA341-D9F1-4F6A-B666-69F5988FC0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87069" y="4137333"/>
            <a:ext cx="2038462" cy="1391553"/>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7" name="图片 6">
            <a:extLst>
              <a:ext uri="{FF2B5EF4-FFF2-40B4-BE49-F238E27FC236}">
                <a16:creationId xmlns="" xmlns:a16="http://schemas.microsoft.com/office/drawing/2014/main" id="{73480F0E-CC97-4756-894E-A404261EF4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709354" y="4135788"/>
            <a:ext cx="3587408" cy="139464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9" name="图片 8">
            <a:extLst>
              <a:ext uri="{FF2B5EF4-FFF2-40B4-BE49-F238E27FC236}">
                <a16:creationId xmlns="" xmlns:a16="http://schemas.microsoft.com/office/drawing/2014/main" id="{A3E36700-733A-43B9-9FA0-9C14EA42E3D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63492" y="1684856"/>
            <a:ext cx="2437436" cy="1014387"/>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20" name="椭圆 18">
            <a:extLst>
              <a:ext uri="{FF2B5EF4-FFF2-40B4-BE49-F238E27FC236}">
                <a16:creationId xmlns="" xmlns:a16="http://schemas.microsoft.com/office/drawing/2014/main" id="{D6DBB8CF-74B1-49B6-A7D6-84FAC7F1F526}"/>
              </a:ext>
            </a:extLst>
          </p:cNvPr>
          <p:cNvSpPr/>
          <p:nvPr/>
        </p:nvSpPr>
        <p:spPr>
          <a:xfrm rot="5400000" flipH="1">
            <a:off x="177355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20">
            <a:extLst>
              <a:ext uri="{FF2B5EF4-FFF2-40B4-BE49-F238E27FC236}">
                <a16:creationId xmlns="" xmlns:a16="http://schemas.microsoft.com/office/drawing/2014/main" id="{F20C1A4A-CEB5-4743-A6F1-082F56C5CD9A}"/>
              </a:ext>
            </a:extLst>
          </p:cNvPr>
          <p:cNvSpPr/>
          <p:nvPr/>
        </p:nvSpPr>
        <p:spPr>
          <a:xfrm>
            <a:off x="1369099" y="6094239"/>
            <a:ext cx="1322343"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1.54</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2" name="椭圆 18">
            <a:extLst>
              <a:ext uri="{FF2B5EF4-FFF2-40B4-BE49-F238E27FC236}">
                <a16:creationId xmlns="" xmlns:a16="http://schemas.microsoft.com/office/drawing/2014/main" id="{A33F2141-1CF5-4C85-97D3-E07AB1836247}"/>
              </a:ext>
            </a:extLst>
          </p:cNvPr>
          <p:cNvSpPr/>
          <p:nvPr/>
        </p:nvSpPr>
        <p:spPr>
          <a:xfrm rot="5400000" flipH="1">
            <a:off x="5022692" y="3141566"/>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3" name="矩形 22">
            <a:extLst>
              <a:ext uri="{FF2B5EF4-FFF2-40B4-BE49-F238E27FC236}">
                <a16:creationId xmlns="" xmlns:a16="http://schemas.microsoft.com/office/drawing/2014/main" id="{328CF7FD-AFBF-4592-BCE9-8ADF6ECCFF92}"/>
              </a:ext>
            </a:extLst>
          </p:cNvPr>
          <p:cNvSpPr/>
          <p:nvPr/>
        </p:nvSpPr>
        <p:spPr>
          <a:xfrm>
            <a:off x="4618239" y="3423301"/>
            <a:ext cx="1359867"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2.15</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9" name="椭圆 18">
            <a:extLst>
              <a:ext uri="{FF2B5EF4-FFF2-40B4-BE49-F238E27FC236}">
                <a16:creationId xmlns="" xmlns:a16="http://schemas.microsoft.com/office/drawing/2014/main" id="{BF0201FF-53BA-412E-9D02-CDF885D0D4CA}"/>
              </a:ext>
            </a:extLst>
          </p:cNvPr>
          <p:cNvSpPr/>
          <p:nvPr/>
        </p:nvSpPr>
        <p:spPr>
          <a:xfrm rot="5400000" flipH="1">
            <a:off x="502269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矩形 29">
            <a:extLst>
              <a:ext uri="{FF2B5EF4-FFF2-40B4-BE49-F238E27FC236}">
                <a16:creationId xmlns="" xmlns:a16="http://schemas.microsoft.com/office/drawing/2014/main" id="{F2680241-D72B-4B4B-956E-89FC5C7A0443}"/>
              </a:ext>
            </a:extLst>
          </p:cNvPr>
          <p:cNvSpPr/>
          <p:nvPr/>
        </p:nvSpPr>
        <p:spPr>
          <a:xfrm>
            <a:off x="4618239" y="6094239"/>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2.9</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31" name="椭圆 18">
            <a:extLst>
              <a:ext uri="{FF2B5EF4-FFF2-40B4-BE49-F238E27FC236}">
                <a16:creationId xmlns="" xmlns:a16="http://schemas.microsoft.com/office/drawing/2014/main" id="{1F9279FF-2CA0-4955-B2E9-59015746CBC0}"/>
              </a:ext>
            </a:extLst>
          </p:cNvPr>
          <p:cNvSpPr/>
          <p:nvPr/>
        </p:nvSpPr>
        <p:spPr>
          <a:xfrm rot="5400000" flipH="1">
            <a:off x="9534115" y="5115630"/>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C88B86F5-5203-4A3A-AF60-7B0047DBCC99}"/>
              </a:ext>
            </a:extLst>
          </p:cNvPr>
          <p:cNvSpPr/>
          <p:nvPr/>
        </p:nvSpPr>
        <p:spPr>
          <a:xfrm>
            <a:off x="9129662" y="5397365"/>
            <a:ext cx="1342806"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5.83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Tree>
    <p:extLst>
      <p:ext uri="{BB962C8B-B14F-4D97-AF65-F5344CB8AC3E}">
        <p14:creationId xmlns:p14="http://schemas.microsoft.com/office/powerpoint/2010/main" val="37606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椭圆 18"/>
          <p:cNvSpPr/>
          <p:nvPr/>
        </p:nvSpPr>
        <p:spPr>
          <a:xfrm rot="5400000" flipH="1">
            <a:off x="1773552" y="3145983"/>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5"/>
          <p:cNvSpPr/>
          <p:nvPr/>
        </p:nvSpPr>
        <p:spPr>
          <a:xfrm>
            <a:off x="1369099" y="3427718"/>
            <a:ext cx="1365475"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grpSp>
        <p:nvGrpSpPr>
          <p:cNvPr id="24" name="组合 23"/>
          <p:cNvGrpSpPr/>
          <p:nvPr/>
        </p:nvGrpSpPr>
        <p:grpSpPr>
          <a:xfrm>
            <a:off x="469106" y="341083"/>
            <a:ext cx="3197815" cy="811213"/>
            <a:chOff x="469106" y="341083"/>
            <a:chExt cx="3197815" cy="811213"/>
          </a:xfrm>
        </p:grpSpPr>
        <p:sp>
          <p:nvSpPr>
            <p:cNvPr id="25" name="圆角矩形 24"/>
            <p:cNvSpPr/>
            <p:nvPr/>
          </p:nvSpPr>
          <p:spPr>
            <a:xfrm>
              <a:off x="672305" y="449943"/>
              <a:ext cx="2665699"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8" y="525381"/>
              <a:ext cx="2183403"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smtClean="0">
                  <a:solidFill>
                    <a:prstClr val="black">
                      <a:lumMod val="75000"/>
                      <a:lumOff val="25000"/>
                    </a:prstClr>
                  </a:solidFill>
                  <a:latin typeface="微软雅黑"/>
                </a:rPr>
                <a:t>BWO </a:t>
              </a:r>
              <a:r>
                <a:rPr lang="en-US" altLang="zh-CN" sz="2000" b="1" dirty="0">
                  <a:solidFill>
                    <a:prstClr val="black">
                      <a:lumMod val="75000"/>
                      <a:lumOff val="25000"/>
                    </a:prstClr>
                  </a:solidFill>
                  <a:latin typeface="微软雅黑"/>
                </a:rPr>
                <a:t>Series</a:t>
              </a:r>
              <a:endParaRPr lang="zh-CN" altLang="en-US" sz="2000" b="1" dirty="0">
                <a:solidFill>
                  <a:prstClr val="black">
                    <a:lumMod val="75000"/>
                    <a:lumOff val="25000"/>
                  </a:prstClr>
                </a:solidFill>
                <a:latin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3" name="图片 2">
            <a:extLst>
              <a:ext uri="{FF2B5EF4-FFF2-40B4-BE49-F238E27FC236}">
                <a16:creationId xmlns="" xmlns:a16="http://schemas.microsoft.com/office/drawing/2014/main" id="{0767D475-D50C-4C67-9F69-AF06C23715B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977640" y="1563637"/>
            <a:ext cx="2851807" cy="1231184"/>
          </a:xfrm>
          <a:prstGeom prst="rect">
            <a:avLst/>
          </a:prstGeom>
          <a:ln>
            <a:noFill/>
          </a:ln>
          <a:effectLst>
            <a:outerShdw blurRad="50800" dist="38100" dir="2700000" algn="tl" rotWithShape="0">
              <a:prstClr val="black">
                <a:alpha val="40000"/>
              </a:prstClr>
            </a:outerShdw>
          </a:effectLst>
          <a:scene3d>
            <a:camera prst="orthographicFront"/>
            <a:lightRig rig="threePt" dir="t"/>
          </a:scene3d>
          <a:sp3d/>
        </p:spPr>
      </p:pic>
      <p:pic>
        <p:nvPicPr>
          <p:cNvPr id="5" name="图片 4">
            <a:extLst>
              <a:ext uri="{FF2B5EF4-FFF2-40B4-BE49-F238E27FC236}">
                <a16:creationId xmlns="" xmlns:a16="http://schemas.microsoft.com/office/drawing/2014/main" id="{DAB260FE-5BF9-4BD0-8EE2-025B32F26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076523" y="1683264"/>
            <a:ext cx="3134235" cy="3085340"/>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4" name="图片 3">
            <a:extLst>
              <a:ext uri="{FF2B5EF4-FFF2-40B4-BE49-F238E27FC236}">
                <a16:creationId xmlns="" xmlns:a16="http://schemas.microsoft.com/office/drawing/2014/main" id="{17EBA341-D9F1-4F6A-B666-69F5988FC0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3492" y="4138571"/>
            <a:ext cx="2085617" cy="1389077"/>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7" name="图片 6">
            <a:extLst>
              <a:ext uri="{FF2B5EF4-FFF2-40B4-BE49-F238E27FC236}">
                <a16:creationId xmlns="" xmlns:a16="http://schemas.microsoft.com/office/drawing/2014/main" id="{73480F0E-CC97-4756-894E-A404261EF44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666921" y="4118563"/>
            <a:ext cx="3672275" cy="142909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9" name="图片 8">
            <a:extLst>
              <a:ext uri="{FF2B5EF4-FFF2-40B4-BE49-F238E27FC236}">
                <a16:creationId xmlns="" xmlns:a16="http://schemas.microsoft.com/office/drawing/2014/main" id="{A3E36700-733A-43B9-9FA0-9C14EA42E3D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97345" y="1670172"/>
            <a:ext cx="2491179" cy="1066793"/>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20" name="椭圆 18">
            <a:extLst>
              <a:ext uri="{FF2B5EF4-FFF2-40B4-BE49-F238E27FC236}">
                <a16:creationId xmlns="" xmlns:a16="http://schemas.microsoft.com/office/drawing/2014/main" id="{D6DBB8CF-74B1-49B6-A7D6-84FAC7F1F526}"/>
              </a:ext>
            </a:extLst>
          </p:cNvPr>
          <p:cNvSpPr/>
          <p:nvPr/>
        </p:nvSpPr>
        <p:spPr>
          <a:xfrm rot="5400000" flipH="1">
            <a:off x="177355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20">
            <a:extLst>
              <a:ext uri="{FF2B5EF4-FFF2-40B4-BE49-F238E27FC236}">
                <a16:creationId xmlns="" xmlns:a16="http://schemas.microsoft.com/office/drawing/2014/main" id="{F20C1A4A-CEB5-4743-A6F1-082F56C5CD9A}"/>
              </a:ext>
            </a:extLst>
          </p:cNvPr>
          <p:cNvSpPr/>
          <p:nvPr/>
        </p:nvSpPr>
        <p:spPr>
          <a:xfrm>
            <a:off x="1369099" y="6094239"/>
            <a:ext cx="1261958"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1.54</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2" name="椭圆 18">
            <a:extLst>
              <a:ext uri="{FF2B5EF4-FFF2-40B4-BE49-F238E27FC236}">
                <a16:creationId xmlns="" xmlns:a16="http://schemas.microsoft.com/office/drawing/2014/main" id="{A33F2141-1CF5-4C85-97D3-E07AB1836247}"/>
              </a:ext>
            </a:extLst>
          </p:cNvPr>
          <p:cNvSpPr/>
          <p:nvPr/>
        </p:nvSpPr>
        <p:spPr>
          <a:xfrm rot="5400000" flipH="1">
            <a:off x="5022692" y="3141566"/>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3" name="矩形 22">
            <a:extLst>
              <a:ext uri="{FF2B5EF4-FFF2-40B4-BE49-F238E27FC236}">
                <a16:creationId xmlns="" xmlns:a16="http://schemas.microsoft.com/office/drawing/2014/main" id="{328CF7FD-AFBF-4592-BCE9-8ADF6ECCFF92}"/>
              </a:ext>
            </a:extLst>
          </p:cNvPr>
          <p:cNvSpPr/>
          <p:nvPr/>
        </p:nvSpPr>
        <p:spPr>
          <a:xfrm>
            <a:off x="4618239" y="3423301"/>
            <a:ext cx="1351240"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2.15</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29" name="椭圆 18">
            <a:extLst>
              <a:ext uri="{FF2B5EF4-FFF2-40B4-BE49-F238E27FC236}">
                <a16:creationId xmlns="" xmlns:a16="http://schemas.microsoft.com/office/drawing/2014/main" id="{BF0201FF-53BA-412E-9D02-CDF885D0D4CA}"/>
              </a:ext>
            </a:extLst>
          </p:cNvPr>
          <p:cNvSpPr/>
          <p:nvPr/>
        </p:nvSpPr>
        <p:spPr>
          <a:xfrm rot="5400000" flipH="1">
            <a:off x="5022692" y="581250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矩形 29">
            <a:extLst>
              <a:ext uri="{FF2B5EF4-FFF2-40B4-BE49-F238E27FC236}">
                <a16:creationId xmlns="" xmlns:a16="http://schemas.microsoft.com/office/drawing/2014/main" id="{F2680241-D72B-4B4B-956E-89FC5C7A0443}"/>
              </a:ext>
            </a:extLst>
          </p:cNvPr>
          <p:cNvSpPr/>
          <p:nvPr/>
        </p:nvSpPr>
        <p:spPr>
          <a:xfrm>
            <a:off x="4618239" y="6094239"/>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2.9</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
        <p:nvSpPr>
          <p:cNvPr id="31" name="椭圆 18">
            <a:extLst>
              <a:ext uri="{FF2B5EF4-FFF2-40B4-BE49-F238E27FC236}">
                <a16:creationId xmlns="" xmlns:a16="http://schemas.microsoft.com/office/drawing/2014/main" id="{1F9279FF-2CA0-4955-B2E9-59015746CBC0}"/>
              </a:ext>
            </a:extLst>
          </p:cNvPr>
          <p:cNvSpPr/>
          <p:nvPr/>
        </p:nvSpPr>
        <p:spPr>
          <a:xfrm rot="5400000" flipH="1">
            <a:off x="9534115" y="5115630"/>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C88B86F5-5203-4A3A-AF60-7B0047DBCC99}"/>
              </a:ext>
            </a:extLst>
          </p:cNvPr>
          <p:cNvSpPr/>
          <p:nvPr/>
        </p:nvSpPr>
        <p:spPr>
          <a:xfrm>
            <a:off x="9129662" y="5397365"/>
            <a:ext cx="1256542" cy="424732"/>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5.83</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spTree>
    <p:extLst>
      <p:ext uri="{BB962C8B-B14F-4D97-AF65-F5344CB8AC3E}">
        <p14:creationId xmlns:p14="http://schemas.microsoft.com/office/powerpoint/2010/main" val="706695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69106" y="341083"/>
            <a:ext cx="3317890" cy="811213"/>
            <a:chOff x="469106" y="341083"/>
            <a:chExt cx="3317890" cy="811213"/>
          </a:xfrm>
        </p:grpSpPr>
        <p:sp>
          <p:nvSpPr>
            <p:cNvPr id="25" name="圆角矩形 24"/>
            <p:cNvSpPr/>
            <p:nvPr/>
          </p:nvSpPr>
          <p:spPr>
            <a:xfrm>
              <a:off x="672305" y="449943"/>
              <a:ext cx="2665699"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32112" y="477931"/>
              <a:ext cx="2354884"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Full </a:t>
              </a:r>
              <a:r>
                <a:rPr lang="en-US" altLang="zh-CN" sz="2000" b="1" dirty="0" smtClean="0">
                  <a:solidFill>
                    <a:prstClr val="black">
                      <a:lumMod val="75000"/>
                      <a:lumOff val="25000"/>
                    </a:prstClr>
                  </a:solidFill>
                  <a:latin typeface="微软雅黑"/>
                </a:rPr>
                <a:t>Color Series</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1" name="椭圆 18">
            <a:extLst>
              <a:ext uri="{FF2B5EF4-FFF2-40B4-BE49-F238E27FC236}">
                <a16:creationId xmlns="" xmlns:a16="http://schemas.microsoft.com/office/drawing/2014/main" id="{1F9279FF-2CA0-4955-B2E9-59015746CBC0}"/>
              </a:ext>
            </a:extLst>
          </p:cNvPr>
          <p:cNvSpPr/>
          <p:nvPr/>
        </p:nvSpPr>
        <p:spPr>
          <a:xfrm rot="5400000" flipH="1">
            <a:off x="7799739" y="5613474"/>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2" name="矩形 31">
            <a:extLst>
              <a:ext uri="{FF2B5EF4-FFF2-40B4-BE49-F238E27FC236}">
                <a16:creationId xmlns="" xmlns:a16="http://schemas.microsoft.com/office/drawing/2014/main" id="{C88B86F5-5203-4A3A-AF60-7B0047DBCC99}"/>
              </a:ext>
            </a:extLst>
          </p:cNvPr>
          <p:cNvSpPr/>
          <p:nvPr/>
        </p:nvSpPr>
        <p:spPr>
          <a:xfrm>
            <a:off x="7395286" y="5895209"/>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6</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pic>
        <p:nvPicPr>
          <p:cNvPr id="33" name="图片 32">
            <a:extLst>
              <a:ext uri="{FF2B5EF4-FFF2-40B4-BE49-F238E27FC236}">
                <a16:creationId xmlns="" xmlns:a16="http://schemas.microsoft.com/office/drawing/2014/main" id="{43D6C6B3-432E-4875-BAA6-547A73F77B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01224" y="2326440"/>
            <a:ext cx="2665699" cy="2915902"/>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34" name="椭圆 18">
            <a:extLst>
              <a:ext uri="{FF2B5EF4-FFF2-40B4-BE49-F238E27FC236}">
                <a16:creationId xmlns="" xmlns:a16="http://schemas.microsoft.com/office/drawing/2014/main" id="{90BB694C-08AC-45C1-8798-022179890C10}"/>
              </a:ext>
            </a:extLst>
          </p:cNvPr>
          <p:cNvSpPr/>
          <p:nvPr/>
        </p:nvSpPr>
        <p:spPr>
          <a:xfrm rot="5400000" flipH="1">
            <a:off x="2487559" y="5592559"/>
            <a:ext cx="277318" cy="277318"/>
          </a:xfrm>
          <a:custGeom>
            <a:avLst/>
            <a:gdLst>
              <a:gd name="connsiteX0" fmla="*/ 238126 w 331788"/>
              <a:gd name="connsiteY0" fmla="*/ 55562 h 331788"/>
              <a:gd name="connsiteX1" fmla="*/ 55563 w 331788"/>
              <a:gd name="connsiteY1" fmla="*/ 165100 h 331788"/>
              <a:gd name="connsiteX2" fmla="*/ 238126 w 331788"/>
              <a:gd name="connsiteY2" fmla="*/ 276225 h 331788"/>
              <a:gd name="connsiteX3" fmla="*/ 179388 w 331788"/>
              <a:gd name="connsiteY3" fmla="*/ 165100 h 331788"/>
              <a:gd name="connsiteX4" fmla="*/ 165894 w 331788"/>
              <a:gd name="connsiteY4" fmla="*/ 0 h 331788"/>
              <a:gd name="connsiteX5" fmla="*/ 331788 w 331788"/>
              <a:gd name="connsiteY5" fmla="*/ 165894 h 331788"/>
              <a:gd name="connsiteX6" fmla="*/ 165894 w 331788"/>
              <a:gd name="connsiteY6" fmla="*/ 331788 h 331788"/>
              <a:gd name="connsiteX7" fmla="*/ 0 w 331788"/>
              <a:gd name="connsiteY7" fmla="*/ 165894 h 331788"/>
              <a:gd name="connsiteX8" fmla="*/ 165894 w 331788"/>
              <a:gd name="connsiteY8"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788" h="331788">
                <a:moveTo>
                  <a:pt x="238126" y="55562"/>
                </a:moveTo>
                <a:lnTo>
                  <a:pt x="55563" y="165100"/>
                </a:lnTo>
                <a:lnTo>
                  <a:pt x="238126" y="276225"/>
                </a:lnTo>
                <a:lnTo>
                  <a:pt x="179388" y="165100"/>
                </a:lnTo>
                <a:close/>
                <a:moveTo>
                  <a:pt x="165894" y="0"/>
                </a:moveTo>
                <a:cubicBezTo>
                  <a:pt x="257515" y="0"/>
                  <a:pt x="331788" y="74273"/>
                  <a:pt x="331788" y="165894"/>
                </a:cubicBezTo>
                <a:cubicBezTo>
                  <a:pt x="331788" y="257515"/>
                  <a:pt x="257515" y="331788"/>
                  <a:pt x="165894" y="331788"/>
                </a:cubicBezTo>
                <a:cubicBezTo>
                  <a:pt x="74273" y="331788"/>
                  <a:pt x="0" y="257515"/>
                  <a:pt x="0" y="165894"/>
                </a:cubicBezTo>
                <a:cubicBezTo>
                  <a:pt x="0" y="74273"/>
                  <a:pt x="74273" y="0"/>
                  <a:pt x="165894" y="0"/>
                </a:cubicBezTo>
                <a:close/>
              </a:path>
            </a:pathLst>
          </a:custGeom>
          <a:solidFill>
            <a:schemeClr val="tx2">
              <a:lumMod val="50000"/>
            </a:schemeClr>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5" name="矩形 34">
            <a:extLst>
              <a:ext uri="{FF2B5EF4-FFF2-40B4-BE49-F238E27FC236}">
                <a16:creationId xmlns="" xmlns:a16="http://schemas.microsoft.com/office/drawing/2014/main" id="{DA85B44A-C678-4BD1-AA8C-FC74171FD89D}"/>
              </a:ext>
            </a:extLst>
          </p:cNvPr>
          <p:cNvSpPr/>
          <p:nvPr/>
        </p:nvSpPr>
        <p:spPr>
          <a:xfrm>
            <a:off x="2083106" y="5874294"/>
            <a:ext cx="1086223" cy="396583"/>
          </a:xfrm>
          <a:prstGeom prst="rect">
            <a:avLst/>
          </a:prstGeom>
          <a:scene3d>
            <a:camera prst="orthographicFront"/>
            <a:lightRig rig="threePt" dir="t"/>
          </a:scene3d>
          <a:sp3d/>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b="1" i="0" u="none" strike="noStrike" kern="1200" cap="none" spc="0" normalizeH="0" baseline="0" noProof="0" dirty="0" smtClean="0">
                <a:ln>
                  <a:noFill/>
                </a:ln>
                <a:effectLst>
                  <a:outerShdw blurRad="38100" dist="38100" dir="2700000" algn="tl">
                    <a:srgbClr val="000000">
                      <a:alpha val="43137"/>
                    </a:srgbClr>
                  </a:outerShdw>
                </a:effectLst>
                <a:uLnTx/>
                <a:uFillTx/>
                <a:latin typeface="+mn-ea"/>
              </a:rPr>
              <a:t>4.2</a:t>
            </a:r>
            <a:r>
              <a:rPr lang="zh-CN" altLang="en-US" b="1" dirty="0">
                <a:effectLst>
                  <a:outerShdw blurRad="38100" dist="38100" dir="2700000" algn="tl">
                    <a:srgbClr val="000000">
                      <a:alpha val="43137"/>
                    </a:srgbClr>
                  </a:outerShdw>
                </a:effectLst>
                <a:latin typeface="+mn-ea"/>
              </a:rPr>
              <a:t> </a:t>
            </a:r>
            <a:r>
              <a:rPr lang="en-US" altLang="zh-CN" b="1" dirty="0" smtClean="0">
                <a:effectLst>
                  <a:outerShdw blurRad="38100" dist="38100" dir="2700000" algn="tl">
                    <a:srgbClr val="000000">
                      <a:alpha val="43137"/>
                    </a:srgbClr>
                  </a:outerShdw>
                </a:effectLst>
                <a:latin typeface="+mn-ea"/>
              </a:rPr>
              <a:t>inch</a:t>
            </a:r>
            <a:endParaRPr kumimoji="0" lang="zh-CN" altLang="en-US" b="1" i="0" u="none" strike="noStrike" kern="1200" cap="none" spc="0" normalizeH="0" baseline="0" noProof="0" dirty="0">
              <a:ln>
                <a:noFill/>
              </a:ln>
              <a:effectLst>
                <a:outerShdw blurRad="38100" dist="38100" dir="2700000" algn="tl">
                  <a:srgbClr val="000000">
                    <a:alpha val="43137"/>
                  </a:srgbClr>
                </a:outerShdw>
              </a:effectLst>
              <a:uLnTx/>
              <a:uFillTx/>
              <a:latin typeface="+mn-ea"/>
            </a:endParaRPr>
          </a:p>
        </p:txBody>
      </p:sp>
      <p:pic>
        <p:nvPicPr>
          <p:cNvPr id="12" name="图片 11">
            <a:extLst>
              <a:ext uri="{FF2B5EF4-FFF2-40B4-BE49-F238E27FC236}">
                <a16:creationId xmlns="" xmlns:a16="http://schemas.microsoft.com/office/drawing/2014/main" id="{03DA5033-8D2C-4D6B-AA97-06CCE7E759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60719" y="612816"/>
            <a:ext cx="5630057" cy="4651766"/>
          </a:xfrm>
          <a:prstGeom prst="rect">
            <a:avLst/>
          </a:prstGeom>
          <a:effectLst>
            <a:outerShdw blurRad="50800" dist="38100" dir="2700000" algn="tl" rotWithShape="0">
              <a:prstClr val="black">
                <a:alpha val="40000"/>
              </a:prstClr>
            </a:outerShdw>
          </a:effectLst>
          <a:scene3d>
            <a:camera prst="orthographicFront"/>
            <a:lightRig rig="threePt" dir="t"/>
          </a:scene3d>
          <a:sp3d/>
        </p:spPr>
      </p:pic>
    </p:spTree>
    <p:extLst>
      <p:ext uri="{BB962C8B-B14F-4D97-AF65-F5344CB8AC3E}">
        <p14:creationId xmlns:p14="http://schemas.microsoft.com/office/powerpoint/2010/main" val="65935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8343516" cy="923330"/>
            <a:chOff x="2396573" y="3790497"/>
            <a:chExt cx="8343516"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06</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316764" y="3836663"/>
              <a:ext cx="5423325" cy="830997"/>
            </a:xfrm>
            <a:prstGeom prst="rect">
              <a:avLst/>
            </a:prstGeom>
            <a:noFill/>
            <a:scene3d>
              <a:camera prst="orthographicFront"/>
              <a:lightRig rig="threePt" dir="t"/>
            </a:scene3d>
            <a:sp3d/>
          </p:spPr>
          <p:txBody>
            <a:bodyPr wrap="square" rtlCol="0">
              <a:spAutoFit/>
            </a:bodyPr>
            <a:lstStyle/>
            <a:p>
              <a:pPr>
                <a:defRPr/>
              </a:pPr>
              <a:r>
                <a:rPr lang="en-US" altLang="zh-CN" sz="2400" b="1" dirty="0">
                  <a:solidFill>
                    <a:prstClr val="white"/>
                  </a:solidFill>
                  <a:latin typeface="+mn-ea"/>
                  <a:cs typeface="Aharoni" panose="02010803020104030203" pitchFamily="2" charset="-79"/>
                </a:rPr>
                <a:t>Sample </a:t>
              </a:r>
              <a:r>
                <a:rPr lang="en-US" altLang="zh-CN" sz="2400" b="1" dirty="0" smtClean="0">
                  <a:solidFill>
                    <a:prstClr val="white"/>
                  </a:solidFill>
                  <a:latin typeface="+mn-ea"/>
                  <a:cs typeface="Aharoni" panose="02010803020104030203" pitchFamily="2" charset="-79"/>
                </a:rPr>
                <a:t>Comparison </a:t>
              </a:r>
              <a:r>
                <a:rPr lang="en-US" altLang="zh-CN" sz="2400" b="1" dirty="0">
                  <a:solidFill>
                    <a:prstClr val="white"/>
                  </a:solidFill>
                  <a:latin typeface="+mn-ea"/>
                  <a:cs typeface="Aharoni" panose="02010803020104030203" pitchFamily="2" charset="-79"/>
                </a:rPr>
                <a:t>B</a:t>
              </a:r>
              <a:r>
                <a:rPr lang="en-US" altLang="zh-CN" sz="2400" b="1" dirty="0" smtClean="0">
                  <a:solidFill>
                    <a:prstClr val="white"/>
                  </a:solidFill>
                  <a:latin typeface="+mn-ea"/>
                  <a:cs typeface="Aharoni" panose="02010803020104030203" pitchFamily="2" charset="-79"/>
                </a:rPr>
                <a:t>etween </a:t>
              </a:r>
              <a:r>
                <a:rPr lang="en-US" altLang="zh-CN" sz="2400" b="1" dirty="0">
                  <a:solidFill>
                    <a:prstClr val="white"/>
                  </a:solidFill>
                  <a:latin typeface="+mn-ea"/>
                  <a:cs typeface="Aharoni" panose="02010803020104030203" pitchFamily="2" charset="-79"/>
                </a:rPr>
                <a:t>O</a:t>
              </a:r>
              <a:r>
                <a:rPr lang="en-US" altLang="zh-CN" sz="2400" b="1" dirty="0" smtClean="0">
                  <a:solidFill>
                    <a:prstClr val="white"/>
                  </a:solidFill>
                  <a:latin typeface="+mn-ea"/>
                  <a:cs typeface="Aharoni" panose="02010803020104030203" pitchFamily="2" charset="-79"/>
                </a:rPr>
                <a:t>riginal </a:t>
              </a:r>
              <a:r>
                <a:rPr lang="en-US" altLang="zh-CN" sz="2400" b="1" dirty="0">
                  <a:solidFill>
                    <a:prstClr val="white"/>
                  </a:solidFill>
                  <a:latin typeface="+mn-ea"/>
                  <a:cs typeface="Aharoni" panose="02010803020104030203" pitchFamily="2" charset="-79"/>
                </a:rPr>
                <a:t>T</a:t>
              </a:r>
              <a:r>
                <a:rPr lang="en-US" altLang="zh-CN" sz="2400" b="1" dirty="0" smtClean="0">
                  <a:solidFill>
                    <a:prstClr val="white"/>
                  </a:solidFill>
                  <a:latin typeface="+mn-ea"/>
                  <a:cs typeface="Aharoni" panose="02010803020104030203" pitchFamily="2" charset="-79"/>
                </a:rPr>
                <a:t>echnology </a:t>
              </a:r>
              <a:r>
                <a:rPr lang="en-US" altLang="zh-CN" sz="2400" b="1" dirty="0">
                  <a:solidFill>
                    <a:prstClr val="white"/>
                  </a:solidFill>
                  <a:latin typeface="+mn-ea"/>
                  <a:cs typeface="Aharoni" panose="02010803020104030203" pitchFamily="2" charset="-79"/>
                </a:rPr>
                <a:t>and </a:t>
              </a:r>
              <a:r>
                <a:rPr lang="en-US" altLang="zh-CN" sz="2400" b="1" dirty="0" smtClean="0">
                  <a:solidFill>
                    <a:prstClr val="white"/>
                  </a:solidFill>
                  <a:latin typeface="+mn-ea"/>
                  <a:cs typeface="Aharoni" panose="02010803020104030203" pitchFamily="2" charset="-79"/>
                </a:rPr>
                <a:t>The </a:t>
              </a:r>
              <a:r>
                <a:rPr lang="en-US" altLang="zh-CN" sz="2400" b="1" dirty="0">
                  <a:solidFill>
                    <a:prstClr val="white"/>
                  </a:solidFill>
                  <a:latin typeface="+mn-ea"/>
                  <a:cs typeface="Aharoni" panose="02010803020104030203" pitchFamily="2" charset="-79"/>
                </a:rPr>
                <a:t>DES</a:t>
              </a:r>
              <a:endParaRPr lang="zh-CN" altLang="en-US" sz="24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9117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469106" y="341083"/>
            <a:ext cx="9271218" cy="811213"/>
            <a:chOff x="469106" y="341083"/>
            <a:chExt cx="9271218" cy="811213"/>
          </a:xfrm>
        </p:grpSpPr>
        <p:sp>
          <p:nvSpPr>
            <p:cNvPr id="25" name="圆角矩形 24"/>
            <p:cNvSpPr/>
            <p:nvPr/>
          </p:nvSpPr>
          <p:spPr>
            <a:xfrm>
              <a:off x="672305" y="449943"/>
              <a:ext cx="7193311"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椭圆 25"/>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7" name="文本框 26"/>
            <p:cNvSpPr txBox="1"/>
            <p:nvPr/>
          </p:nvSpPr>
          <p:spPr>
            <a:xfrm>
              <a:off x="1483518" y="525381"/>
              <a:ext cx="8256806" cy="400110"/>
            </a:xfrm>
            <a:prstGeom prst="rect">
              <a:avLst/>
            </a:prstGeom>
            <a:noFill/>
            <a:scene3d>
              <a:camera prst="orthographicFront"/>
              <a:lightRig rig="threePt" dir="t"/>
            </a:scene3d>
            <a:sp3d/>
          </p:spPr>
          <p:txBody>
            <a:bodyPr wrap="square" rtlCol="0">
              <a:spAutoFit/>
            </a:bodyPr>
            <a:lstStyle/>
            <a:p>
              <a:pPr>
                <a:defRPr/>
              </a:pPr>
              <a:r>
                <a:rPr lang="en-US" altLang="zh-CN" sz="2000" b="1" dirty="0">
                  <a:solidFill>
                    <a:prstClr val="black">
                      <a:lumMod val="75000"/>
                      <a:lumOff val="25000"/>
                    </a:prstClr>
                  </a:solidFill>
                  <a:latin typeface="微软雅黑"/>
                </a:rPr>
                <a:t>Sample Comparison Between </a:t>
              </a:r>
              <a:r>
                <a:rPr lang="en-US" altLang="zh-CN" sz="2000" b="1" dirty="0" smtClean="0">
                  <a:solidFill>
                    <a:prstClr val="black">
                      <a:lumMod val="75000"/>
                      <a:lumOff val="25000"/>
                    </a:prstClr>
                  </a:solidFill>
                  <a:latin typeface="微软雅黑"/>
                </a:rPr>
                <a:t>EPD and DES</a:t>
              </a:r>
              <a:endParaRPr lang="zh-CN" altLang="zh-CN" sz="2000" b="1" dirty="0">
                <a:solidFill>
                  <a:prstClr val="black">
                    <a:lumMod val="75000"/>
                    <a:lumOff val="25000"/>
                  </a:prstClr>
                </a:solidFill>
                <a:latin typeface="微软雅黑"/>
              </a:endParaRPr>
            </a:p>
          </p:txBody>
        </p:sp>
        <p:sp>
          <p:nvSpPr>
            <p:cNvPr id="28"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16" name="图片 15">
            <a:extLst>
              <a:ext uri="{FF2B5EF4-FFF2-40B4-BE49-F238E27FC236}">
                <a16:creationId xmlns="" xmlns:a16="http://schemas.microsoft.com/office/drawing/2014/main" id="{A8DF9E40-79C6-4AD4-8B22-03C0435C5B2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054885" y="2058713"/>
            <a:ext cx="6566272" cy="3516464"/>
          </a:xfrm>
          <a:prstGeom prst="rect">
            <a:avLst/>
          </a:prstGeom>
          <a:effectLst>
            <a:outerShdw blurRad="50800" dist="38100" dir="2700000" algn="tl" rotWithShape="0">
              <a:prstClr val="black">
                <a:alpha val="40000"/>
              </a:prstClr>
            </a:outerShdw>
          </a:effectLst>
          <a:scene3d>
            <a:camera prst="orthographicFront"/>
            <a:lightRig rig="threePt" dir="t"/>
          </a:scene3d>
          <a:sp3d/>
        </p:spPr>
      </p:pic>
      <p:pic>
        <p:nvPicPr>
          <p:cNvPr id="22" name="图片 21">
            <a:extLst>
              <a:ext uri="{FF2B5EF4-FFF2-40B4-BE49-F238E27FC236}">
                <a16:creationId xmlns="" xmlns:a16="http://schemas.microsoft.com/office/drawing/2014/main" id="{2ACF47E2-CE57-4A5A-9D22-DDB6023D36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69106" y="2395045"/>
            <a:ext cx="3005507" cy="2340571"/>
          </a:xfrm>
          <a:prstGeom prst="rect">
            <a:avLst/>
          </a:prstGeom>
          <a:effectLst>
            <a:outerShdw blurRad="50800" dist="38100" dir="2700000" algn="tl" rotWithShape="0">
              <a:prstClr val="black">
                <a:alpha val="40000"/>
              </a:prstClr>
            </a:outerShdw>
          </a:effectLst>
          <a:scene3d>
            <a:camera prst="orthographicFront"/>
            <a:lightRig rig="threePt" dir="t"/>
          </a:scene3d>
          <a:sp3d/>
        </p:spPr>
      </p:pic>
      <p:sp>
        <p:nvSpPr>
          <p:cNvPr id="12" name="文本框 11">
            <a:extLst>
              <a:ext uri="{FF2B5EF4-FFF2-40B4-BE49-F238E27FC236}">
                <a16:creationId xmlns="" xmlns:a16="http://schemas.microsoft.com/office/drawing/2014/main" id="{928E6BB5-51B2-493B-9F17-1CA429E0FA8E}"/>
              </a:ext>
            </a:extLst>
          </p:cNvPr>
          <p:cNvSpPr txBox="1"/>
          <p:nvPr/>
        </p:nvSpPr>
        <p:spPr>
          <a:xfrm>
            <a:off x="3745747" y="2868799"/>
            <a:ext cx="659155" cy="369332"/>
          </a:xfrm>
          <a:prstGeom prst="rect">
            <a:avLst/>
          </a:prstGeom>
          <a:noFill/>
          <a:scene3d>
            <a:camera prst="orthographicFront"/>
            <a:lightRig rig="threePt" dir="t"/>
          </a:scene3d>
          <a:sp3d/>
        </p:spPr>
        <p:txBody>
          <a:bodyPr wrap="none" rtlCol="0">
            <a:spAutoFit/>
          </a:bodyPr>
          <a:lstStyle/>
          <a:p>
            <a:r>
              <a:rPr lang="en-US" altLang="zh-CN" dirty="0"/>
              <a:t>EPD</a:t>
            </a:r>
            <a:endParaRPr lang="zh-CN" altLang="en-US" dirty="0"/>
          </a:p>
        </p:txBody>
      </p:sp>
      <p:sp>
        <p:nvSpPr>
          <p:cNvPr id="13" name="文本框 12">
            <a:extLst>
              <a:ext uri="{FF2B5EF4-FFF2-40B4-BE49-F238E27FC236}">
                <a16:creationId xmlns="" xmlns:a16="http://schemas.microsoft.com/office/drawing/2014/main" id="{97962B86-843A-4602-A6AE-C349DF57A0C7}"/>
              </a:ext>
            </a:extLst>
          </p:cNvPr>
          <p:cNvSpPr txBox="1"/>
          <p:nvPr/>
        </p:nvSpPr>
        <p:spPr>
          <a:xfrm>
            <a:off x="3745746" y="3893026"/>
            <a:ext cx="659155" cy="369332"/>
          </a:xfrm>
          <a:prstGeom prst="rect">
            <a:avLst/>
          </a:prstGeom>
          <a:noFill/>
          <a:scene3d>
            <a:camera prst="orthographicFront"/>
            <a:lightRig rig="threePt" dir="t"/>
          </a:scene3d>
          <a:sp3d/>
        </p:spPr>
        <p:txBody>
          <a:bodyPr wrap="none" rtlCol="0">
            <a:spAutoFit/>
          </a:bodyPr>
          <a:lstStyle/>
          <a:p>
            <a:r>
              <a:rPr lang="en-US" altLang="zh-CN" dirty="0"/>
              <a:t>DES</a:t>
            </a:r>
            <a:endParaRPr lang="zh-CN" altLang="en-US" dirty="0"/>
          </a:p>
        </p:txBody>
      </p:sp>
      <p:sp>
        <p:nvSpPr>
          <p:cNvPr id="14" name="文本框 13">
            <a:extLst>
              <a:ext uri="{FF2B5EF4-FFF2-40B4-BE49-F238E27FC236}">
                <a16:creationId xmlns="" xmlns:a16="http://schemas.microsoft.com/office/drawing/2014/main" id="{77F85482-0DF9-4830-A492-11C1974A3D51}"/>
              </a:ext>
            </a:extLst>
          </p:cNvPr>
          <p:cNvSpPr txBox="1"/>
          <p:nvPr/>
        </p:nvSpPr>
        <p:spPr>
          <a:xfrm>
            <a:off x="6349053" y="5558160"/>
            <a:ext cx="659155" cy="369332"/>
          </a:xfrm>
          <a:prstGeom prst="rect">
            <a:avLst/>
          </a:prstGeom>
          <a:noFill/>
          <a:scene3d>
            <a:camera prst="orthographicFront"/>
            <a:lightRig rig="threePt" dir="t"/>
          </a:scene3d>
          <a:sp3d/>
        </p:spPr>
        <p:txBody>
          <a:bodyPr wrap="none" rtlCol="0">
            <a:spAutoFit/>
          </a:bodyPr>
          <a:lstStyle/>
          <a:p>
            <a:r>
              <a:rPr lang="en-US" altLang="zh-CN" dirty="0"/>
              <a:t>DES</a:t>
            </a:r>
            <a:endParaRPr lang="zh-CN" altLang="en-US" dirty="0"/>
          </a:p>
        </p:txBody>
      </p:sp>
      <p:sp>
        <p:nvSpPr>
          <p:cNvPr id="17" name="文本框 16">
            <a:extLst>
              <a:ext uri="{FF2B5EF4-FFF2-40B4-BE49-F238E27FC236}">
                <a16:creationId xmlns="" xmlns:a16="http://schemas.microsoft.com/office/drawing/2014/main" id="{2B95ACD9-26E3-4715-9CD6-680BB4FEFD6E}"/>
              </a:ext>
            </a:extLst>
          </p:cNvPr>
          <p:cNvSpPr txBox="1"/>
          <p:nvPr/>
        </p:nvSpPr>
        <p:spPr>
          <a:xfrm>
            <a:off x="9740324" y="5558160"/>
            <a:ext cx="659155" cy="369332"/>
          </a:xfrm>
          <a:prstGeom prst="rect">
            <a:avLst/>
          </a:prstGeom>
          <a:noFill/>
          <a:scene3d>
            <a:camera prst="orthographicFront"/>
            <a:lightRig rig="threePt" dir="t"/>
          </a:scene3d>
          <a:sp3d/>
        </p:spPr>
        <p:txBody>
          <a:bodyPr wrap="none" rtlCol="0">
            <a:spAutoFit/>
          </a:bodyPr>
          <a:lstStyle/>
          <a:p>
            <a:r>
              <a:rPr lang="en-US" altLang="zh-CN" dirty="0"/>
              <a:t>EPD</a:t>
            </a:r>
            <a:endParaRPr lang="zh-CN" altLang="en-US" dirty="0"/>
          </a:p>
        </p:txBody>
      </p:sp>
    </p:spTree>
    <p:extLst>
      <p:ext uri="{BB962C8B-B14F-4D97-AF65-F5344CB8AC3E}">
        <p14:creationId xmlns:p14="http://schemas.microsoft.com/office/powerpoint/2010/main" val="3958058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7314655" cy="923330"/>
            <a:chOff x="2396573" y="3790497"/>
            <a:chExt cx="7314655"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07</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42965" y="3817656"/>
              <a:ext cx="4268263" cy="830997"/>
            </a:xfrm>
            <a:prstGeom prst="rect">
              <a:avLst/>
            </a:prstGeom>
            <a:noFill/>
            <a:scene3d>
              <a:camera prst="orthographicFront"/>
              <a:lightRig rig="threePt" dir="t"/>
            </a:scene3d>
            <a:sp3d/>
          </p:spPr>
          <p:txBody>
            <a:bodyPr wrap="square" rtlCol="0">
              <a:spAutoFit/>
            </a:bodyPr>
            <a:lstStyle/>
            <a:p>
              <a:pPr lvl="0">
                <a:defRPr/>
              </a:pPr>
              <a:r>
                <a:rPr lang="en-US" altLang="zh-CN" sz="2400" b="1" dirty="0" smtClean="0">
                  <a:solidFill>
                    <a:prstClr val="white"/>
                  </a:solidFill>
                  <a:latin typeface="+mn-ea"/>
                  <a:cs typeface="Aharoni" panose="02010803020104030203" pitchFamily="2" charset="-79"/>
                </a:rPr>
                <a:t>More </a:t>
              </a:r>
              <a:r>
                <a:rPr lang="en-US" altLang="zh-CN" sz="2400" b="1" dirty="0" smtClean="0">
                  <a:solidFill>
                    <a:prstClr val="white"/>
                  </a:solidFill>
                  <a:latin typeface="+mn-ea"/>
                  <a:cs typeface="Aharoni" panose="02010803020104030203" pitchFamily="2" charset="-79"/>
                </a:rPr>
                <a:t>Application </a:t>
              </a:r>
              <a:r>
                <a:rPr lang="en-US" altLang="zh-CN" sz="2400" b="1" dirty="0" smtClean="0">
                  <a:solidFill>
                    <a:prstClr val="white"/>
                  </a:solidFill>
                  <a:latin typeface="+mn-ea"/>
                  <a:cs typeface="Aharoni" panose="02010803020104030203" pitchFamily="2" charset="-79"/>
                </a:rPr>
                <a:t>for </a:t>
              </a:r>
              <a:r>
                <a:rPr lang="en-US" altLang="zh-CN" sz="2400" b="1" dirty="0">
                  <a:solidFill>
                    <a:prstClr val="white"/>
                  </a:solidFill>
                  <a:latin typeface="+mn-ea"/>
                  <a:cs typeface="Aharoni" panose="02010803020104030203" pitchFamily="2" charset="-79"/>
                </a:rPr>
                <a:t>DES in </a:t>
              </a:r>
              <a:r>
                <a:rPr lang="en-US" altLang="zh-CN" sz="2400" b="1" dirty="0" smtClean="0">
                  <a:solidFill>
                    <a:prstClr val="white"/>
                  </a:solidFill>
                  <a:latin typeface="+mn-ea"/>
                  <a:cs typeface="Aharoni" panose="02010803020104030203" pitchFamily="2" charset="-79"/>
                </a:rPr>
                <a:t>The </a:t>
              </a:r>
              <a:r>
                <a:rPr lang="en-US" altLang="zh-CN" sz="2400" b="1" dirty="0">
                  <a:solidFill>
                    <a:prstClr val="white"/>
                  </a:solidFill>
                  <a:latin typeface="+mn-ea"/>
                  <a:cs typeface="Aharoni" panose="02010803020104030203" pitchFamily="2" charset="-79"/>
                </a:rPr>
                <a:t>F</a:t>
              </a:r>
              <a:r>
                <a:rPr lang="en-US" altLang="zh-CN" sz="2400" b="1" dirty="0" smtClean="0">
                  <a:solidFill>
                    <a:prstClr val="white"/>
                  </a:solidFill>
                  <a:latin typeface="+mn-ea"/>
                  <a:cs typeface="Aharoni" panose="02010803020104030203" pitchFamily="2" charset="-79"/>
                </a:rPr>
                <a:t>uture</a:t>
              </a:r>
              <a:endParaRPr lang="zh-CN" altLang="en-US" sz="24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70467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69106" y="341083"/>
            <a:ext cx="6144758" cy="811213"/>
            <a:chOff x="469106" y="341083"/>
            <a:chExt cx="5625205" cy="811213"/>
          </a:xfrm>
        </p:grpSpPr>
        <p:sp>
          <p:nvSpPr>
            <p:cNvPr id="26" name="圆角矩形 25"/>
            <p:cNvSpPr/>
            <p:nvPr/>
          </p:nvSpPr>
          <p:spPr>
            <a:xfrm>
              <a:off x="672305" y="449943"/>
              <a:ext cx="5422006"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椭圆 26"/>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文本框 27"/>
            <p:cNvSpPr txBox="1"/>
            <p:nvPr/>
          </p:nvSpPr>
          <p:spPr>
            <a:xfrm>
              <a:off x="1263533" y="524737"/>
              <a:ext cx="4399490"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Other Exploitable Application</a:t>
              </a:r>
              <a:endParaRPr lang="zh-CN" altLang="en-US" sz="2000" b="1" dirty="0">
                <a:solidFill>
                  <a:prstClr val="black">
                    <a:lumMod val="75000"/>
                    <a:lumOff val="25000"/>
                  </a:prstClr>
                </a:solidFill>
                <a:latin typeface="微软雅黑"/>
              </a:endParaRPr>
            </a:p>
          </p:txBody>
        </p:sp>
        <p:sp>
          <p:nvSpPr>
            <p:cNvPr id="29"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13" name="图片 12">
            <a:extLst>
              <a:ext uri="{FF2B5EF4-FFF2-40B4-BE49-F238E27FC236}">
                <a16:creationId xmlns="" xmlns:a16="http://schemas.microsoft.com/office/drawing/2014/main" id="{798AC2A0-3CF5-48A5-BE5F-B227572A66D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0799" y="1704602"/>
            <a:ext cx="2252723" cy="14497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pic>
        <p:nvPicPr>
          <p:cNvPr id="23" name="图片 22">
            <a:extLst>
              <a:ext uri="{FF2B5EF4-FFF2-40B4-BE49-F238E27FC236}">
                <a16:creationId xmlns="" xmlns:a16="http://schemas.microsoft.com/office/drawing/2014/main" id="{31582DA3-0609-4FF0-9E96-B54272DE3E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291667" y="1704602"/>
            <a:ext cx="2252723" cy="14497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pic>
        <p:nvPicPr>
          <p:cNvPr id="24" name="图片 23">
            <a:extLst>
              <a:ext uri="{FF2B5EF4-FFF2-40B4-BE49-F238E27FC236}">
                <a16:creationId xmlns="" xmlns:a16="http://schemas.microsoft.com/office/drawing/2014/main" id="{350C44FC-4F15-4391-9DE3-D3D23CC040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27102" y="1710703"/>
            <a:ext cx="2252723" cy="14497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pic>
        <p:nvPicPr>
          <p:cNvPr id="31" name="图片 30">
            <a:extLst>
              <a:ext uri="{FF2B5EF4-FFF2-40B4-BE49-F238E27FC236}">
                <a16:creationId xmlns="" xmlns:a16="http://schemas.microsoft.com/office/drawing/2014/main" id="{F5187AC8-10F4-45C8-898C-5415013CE94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20799" y="4021675"/>
            <a:ext cx="2252723" cy="144975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sp>
        <p:nvSpPr>
          <p:cNvPr id="3" name="文本框 2">
            <a:extLst>
              <a:ext uri="{FF2B5EF4-FFF2-40B4-BE49-F238E27FC236}">
                <a16:creationId xmlns="" xmlns:a16="http://schemas.microsoft.com/office/drawing/2014/main" id="{5914E7CD-A4B9-4DAD-9F94-2891C3ADF998}"/>
              </a:ext>
            </a:extLst>
          </p:cNvPr>
          <p:cNvSpPr txBox="1"/>
          <p:nvPr/>
        </p:nvSpPr>
        <p:spPr>
          <a:xfrm>
            <a:off x="1051144" y="3252935"/>
            <a:ext cx="1792029" cy="338554"/>
          </a:xfrm>
          <a:prstGeom prst="rect">
            <a:avLst/>
          </a:prstGeom>
          <a:noFill/>
          <a:scene3d>
            <a:camera prst="orthographicFront"/>
            <a:lightRig rig="threePt" dir="t"/>
          </a:scene3d>
          <a:sp3d/>
        </p:spPr>
        <p:txBody>
          <a:bodyPr wrap="none" rtlCol="0">
            <a:spAutoFit/>
          </a:bodyPr>
          <a:lstStyle/>
          <a:p>
            <a:r>
              <a:rPr lang="en-US" altLang="zh-CN" sz="1600" b="1" dirty="0">
                <a:effectLst>
                  <a:outerShdw blurRad="38100" dist="38100" dir="2700000" algn="tl">
                    <a:srgbClr val="000000">
                      <a:alpha val="43137"/>
                    </a:srgbClr>
                  </a:outerShdw>
                </a:effectLst>
                <a:latin typeface="+mn-ea"/>
              </a:rPr>
              <a:t>Pressure </a:t>
            </a:r>
            <a:r>
              <a:rPr lang="en-US" altLang="zh-CN" sz="1600" b="1" dirty="0" smtClean="0">
                <a:effectLst>
                  <a:outerShdw blurRad="38100" dist="38100" dir="2700000" algn="tl">
                    <a:srgbClr val="000000">
                      <a:alpha val="43137"/>
                    </a:srgbClr>
                  </a:outerShdw>
                </a:effectLst>
                <a:latin typeface="+mn-ea"/>
              </a:rPr>
              <a:t>Gauge</a:t>
            </a:r>
            <a:endParaRPr lang="zh-CN" altLang="en-US" sz="1600" b="1" dirty="0">
              <a:effectLst>
                <a:outerShdw blurRad="38100" dist="38100" dir="2700000" algn="tl">
                  <a:srgbClr val="000000">
                    <a:alpha val="43137"/>
                  </a:srgbClr>
                </a:outerShdw>
              </a:effectLst>
              <a:latin typeface="+mn-ea"/>
            </a:endParaRPr>
          </a:p>
        </p:txBody>
      </p:sp>
      <p:sp>
        <p:nvSpPr>
          <p:cNvPr id="32" name="文本框 31">
            <a:extLst>
              <a:ext uri="{FF2B5EF4-FFF2-40B4-BE49-F238E27FC236}">
                <a16:creationId xmlns="" xmlns:a16="http://schemas.microsoft.com/office/drawing/2014/main" id="{7B82EFC4-A07E-4CDB-BBE3-ABD435D12084}"/>
              </a:ext>
            </a:extLst>
          </p:cNvPr>
          <p:cNvSpPr txBox="1"/>
          <p:nvPr/>
        </p:nvSpPr>
        <p:spPr>
          <a:xfrm>
            <a:off x="3866109" y="3232466"/>
            <a:ext cx="1611147" cy="338554"/>
          </a:xfrm>
          <a:prstGeom prst="rect">
            <a:avLst/>
          </a:prstGeom>
          <a:noFill/>
          <a:scene3d>
            <a:camera prst="orthographicFront"/>
            <a:lightRig rig="threePt" dir="t"/>
          </a:scene3d>
          <a:sp3d/>
        </p:spPr>
        <p:txBody>
          <a:bodyPr wrap="none" rtlCol="0">
            <a:spAutoFit/>
          </a:bodyPr>
          <a:lstStyle/>
          <a:p>
            <a:r>
              <a:rPr lang="en-US" altLang="zh-CN" sz="1600" b="1" dirty="0">
                <a:effectLst>
                  <a:outerShdw blurRad="38100" dist="38100" dir="2700000" algn="tl">
                    <a:srgbClr val="000000">
                      <a:alpha val="43137"/>
                    </a:srgbClr>
                  </a:outerShdw>
                </a:effectLst>
                <a:latin typeface="+mn-ea"/>
              </a:rPr>
              <a:t>Electric </a:t>
            </a:r>
            <a:r>
              <a:rPr lang="en-US" altLang="zh-CN" sz="1600" b="1" dirty="0" smtClean="0">
                <a:effectLst>
                  <a:outerShdw blurRad="38100" dist="38100" dir="2700000" algn="tl">
                    <a:srgbClr val="000000">
                      <a:alpha val="43137"/>
                    </a:srgbClr>
                  </a:outerShdw>
                </a:effectLst>
                <a:latin typeface="+mn-ea"/>
              </a:rPr>
              <a:t>Meter</a:t>
            </a:r>
            <a:endParaRPr lang="zh-CN" altLang="en-US" sz="2000" b="1" dirty="0">
              <a:effectLst>
                <a:outerShdw blurRad="38100" dist="38100" dir="2700000" algn="tl">
                  <a:srgbClr val="000000">
                    <a:alpha val="43137"/>
                  </a:srgbClr>
                </a:outerShdw>
              </a:effectLst>
              <a:latin typeface="+mn-ea"/>
            </a:endParaRPr>
          </a:p>
        </p:txBody>
      </p:sp>
      <p:sp>
        <p:nvSpPr>
          <p:cNvPr id="34" name="文本框 33">
            <a:extLst>
              <a:ext uri="{FF2B5EF4-FFF2-40B4-BE49-F238E27FC236}">
                <a16:creationId xmlns="" xmlns:a16="http://schemas.microsoft.com/office/drawing/2014/main" id="{0C189080-8035-459F-B3C6-D75E3953FF1D}"/>
              </a:ext>
            </a:extLst>
          </p:cNvPr>
          <p:cNvSpPr txBox="1"/>
          <p:nvPr/>
        </p:nvSpPr>
        <p:spPr>
          <a:xfrm>
            <a:off x="6613864" y="3232466"/>
            <a:ext cx="1865126" cy="338554"/>
          </a:xfrm>
          <a:prstGeom prst="rect">
            <a:avLst/>
          </a:prstGeom>
          <a:noFill/>
          <a:scene3d>
            <a:camera prst="orthographicFront"/>
            <a:lightRig rig="threePt" dir="t"/>
          </a:scene3d>
          <a:sp3d/>
        </p:spPr>
        <p:txBody>
          <a:bodyPr wrap="none" rtlCol="0">
            <a:spAutoFit/>
          </a:bodyPr>
          <a:lstStyle/>
          <a:p>
            <a:r>
              <a:rPr lang="en-US" altLang="zh-CN" sz="1600" b="1" dirty="0">
                <a:effectLst>
                  <a:outerShdw blurRad="38100" dist="38100" dir="2700000" algn="tl">
                    <a:srgbClr val="000000">
                      <a:alpha val="43137"/>
                    </a:srgbClr>
                  </a:outerShdw>
                </a:effectLst>
                <a:latin typeface="+mn-ea"/>
              </a:rPr>
              <a:t>Instrumentation</a:t>
            </a:r>
            <a:endParaRPr lang="zh-CN" altLang="en-US" sz="2000" b="1" dirty="0">
              <a:effectLst>
                <a:outerShdw blurRad="38100" dist="38100" dir="2700000" algn="tl">
                  <a:srgbClr val="000000">
                    <a:alpha val="43137"/>
                  </a:srgbClr>
                </a:outerShdw>
              </a:effectLst>
              <a:latin typeface="+mn-ea"/>
            </a:endParaRPr>
          </a:p>
        </p:txBody>
      </p:sp>
      <p:sp>
        <p:nvSpPr>
          <p:cNvPr id="35" name="文本框 34">
            <a:extLst>
              <a:ext uri="{FF2B5EF4-FFF2-40B4-BE49-F238E27FC236}">
                <a16:creationId xmlns="" xmlns:a16="http://schemas.microsoft.com/office/drawing/2014/main" id="{50C34EA5-5954-44D5-85AE-CBE7B0F573D5}"/>
              </a:ext>
            </a:extLst>
          </p:cNvPr>
          <p:cNvSpPr txBox="1"/>
          <p:nvPr/>
        </p:nvSpPr>
        <p:spPr>
          <a:xfrm>
            <a:off x="9032043" y="3232466"/>
            <a:ext cx="2652970" cy="338554"/>
          </a:xfrm>
          <a:prstGeom prst="rect">
            <a:avLst/>
          </a:prstGeom>
          <a:noFill/>
          <a:scene3d>
            <a:camera prst="orthographicFront"/>
            <a:lightRig rig="threePt" dir="t"/>
          </a:scene3d>
          <a:sp3d/>
        </p:spPr>
        <p:txBody>
          <a:bodyPr wrap="none" rtlCol="0">
            <a:spAutoFit/>
          </a:bodyPr>
          <a:lstStyle/>
          <a:p>
            <a:r>
              <a:rPr lang="en-US" altLang="zh-CN" sz="1600" b="1" dirty="0" smtClean="0">
                <a:effectLst>
                  <a:outerShdw blurRad="38100" dist="38100" dir="2700000" algn="tl">
                    <a:srgbClr val="000000">
                      <a:alpha val="43137"/>
                    </a:srgbClr>
                  </a:outerShdw>
                </a:effectLst>
                <a:latin typeface="+mn-ea"/>
              </a:rPr>
              <a:t>Production Line </a:t>
            </a:r>
            <a:r>
              <a:rPr lang="en-US" altLang="zh-CN" sz="1600" b="1" dirty="0" err="1" smtClean="0">
                <a:effectLst>
                  <a:outerShdw blurRad="38100" dist="38100" dir="2700000" algn="tl">
                    <a:srgbClr val="000000">
                      <a:alpha val="43137"/>
                    </a:srgbClr>
                  </a:outerShdw>
                </a:effectLst>
                <a:latin typeface="+mn-ea"/>
              </a:rPr>
              <a:t>Signate</a:t>
            </a:r>
            <a:endParaRPr lang="zh-CN" altLang="en-US" sz="1600" b="1" dirty="0">
              <a:effectLst>
                <a:outerShdw blurRad="38100" dist="38100" dir="2700000" algn="tl">
                  <a:srgbClr val="000000">
                    <a:alpha val="43137"/>
                  </a:srgbClr>
                </a:outerShdw>
              </a:effectLst>
              <a:latin typeface="+mn-ea"/>
            </a:endParaRPr>
          </a:p>
        </p:txBody>
      </p:sp>
      <p:sp>
        <p:nvSpPr>
          <p:cNvPr id="36" name="文本框 35">
            <a:extLst>
              <a:ext uri="{FF2B5EF4-FFF2-40B4-BE49-F238E27FC236}">
                <a16:creationId xmlns="" xmlns:a16="http://schemas.microsoft.com/office/drawing/2014/main" id="{D7CD7AB9-7E4A-4EFE-BE49-2A8DDAA46C22}"/>
              </a:ext>
            </a:extLst>
          </p:cNvPr>
          <p:cNvSpPr txBox="1"/>
          <p:nvPr/>
        </p:nvSpPr>
        <p:spPr>
          <a:xfrm>
            <a:off x="912175" y="5567352"/>
            <a:ext cx="2010037" cy="584775"/>
          </a:xfrm>
          <a:prstGeom prst="rect">
            <a:avLst/>
          </a:prstGeom>
          <a:noFill/>
          <a:scene3d>
            <a:camera prst="orthographicFront"/>
            <a:lightRig rig="threePt" dir="t"/>
          </a:scene3d>
          <a:sp3d/>
        </p:spPr>
        <p:txBody>
          <a:bodyPr wrap="none" rtlCol="0">
            <a:spAutoFit/>
          </a:bodyPr>
          <a:lstStyle/>
          <a:p>
            <a:r>
              <a:rPr lang="en-US" altLang="zh-CN" sz="1600" b="1" dirty="0">
                <a:effectLst>
                  <a:outerShdw blurRad="38100" dist="38100" dir="2700000" algn="tl">
                    <a:srgbClr val="000000">
                      <a:alpha val="43137"/>
                    </a:srgbClr>
                  </a:outerShdw>
                </a:effectLst>
                <a:latin typeface="+mn-ea"/>
              </a:rPr>
              <a:t>Temperature and </a:t>
            </a:r>
            <a:endParaRPr lang="en-US" altLang="zh-CN" sz="1600" b="1" dirty="0" smtClean="0">
              <a:effectLst>
                <a:outerShdw blurRad="38100" dist="38100" dir="2700000" algn="tl">
                  <a:srgbClr val="000000">
                    <a:alpha val="43137"/>
                  </a:srgbClr>
                </a:outerShdw>
              </a:effectLst>
              <a:latin typeface="+mn-ea"/>
            </a:endParaRPr>
          </a:p>
          <a:p>
            <a:r>
              <a:rPr lang="en-US" altLang="zh-CN" sz="1600" b="1" dirty="0" smtClean="0">
                <a:effectLst>
                  <a:outerShdw blurRad="38100" dist="38100" dir="2700000" algn="tl">
                    <a:srgbClr val="000000">
                      <a:alpha val="43137"/>
                    </a:srgbClr>
                  </a:outerShdw>
                </a:effectLst>
                <a:latin typeface="+mn-ea"/>
              </a:rPr>
              <a:t>Humidity Board</a:t>
            </a:r>
            <a:endParaRPr lang="zh-CN" altLang="en-US" sz="1600" b="1" dirty="0">
              <a:effectLst>
                <a:outerShdw blurRad="38100" dist="38100" dir="2700000" algn="tl">
                  <a:srgbClr val="000000">
                    <a:alpha val="43137"/>
                  </a:srgbClr>
                </a:outerShdw>
              </a:effectLst>
              <a:latin typeface="+mn-ea"/>
            </a:endParaRPr>
          </a:p>
        </p:txBody>
      </p:sp>
      <p:pic>
        <p:nvPicPr>
          <p:cNvPr id="19" name="图片 18">
            <a:extLst>
              <a:ext uri="{FF2B5EF4-FFF2-40B4-BE49-F238E27FC236}">
                <a16:creationId xmlns="" xmlns:a16="http://schemas.microsoft.com/office/drawing/2014/main" id="{990FF010-A44F-4A52-91F4-F9EAC0AB8E3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556233" y="4035960"/>
            <a:ext cx="2252723" cy="1421180"/>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sp>
        <p:nvSpPr>
          <p:cNvPr id="20" name="文本框 19">
            <a:extLst>
              <a:ext uri="{FF2B5EF4-FFF2-40B4-BE49-F238E27FC236}">
                <a16:creationId xmlns="" xmlns:a16="http://schemas.microsoft.com/office/drawing/2014/main" id="{D3DBC379-8390-4110-B3D0-25399A879B01}"/>
              </a:ext>
            </a:extLst>
          </p:cNvPr>
          <p:cNvSpPr txBox="1"/>
          <p:nvPr/>
        </p:nvSpPr>
        <p:spPr>
          <a:xfrm>
            <a:off x="3556233" y="5597871"/>
            <a:ext cx="2302233" cy="338554"/>
          </a:xfrm>
          <a:prstGeom prst="rect">
            <a:avLst/>
          </a:prstGeom>
          <a:noFill/>
          <a:scene3d>
            <a:camera prst="orthographicFront"/>
            <a:lightRig rig="threePt" dir="t"/>
          </a:scene3d>
          <a:sp3d/>
        </p:spPr>
        <p:txBody>
          <a:bodyPr wrap="none" rtlCol="0">
            <a:spAutoFit/>
          </a:bodyPr>
          <a:lstStyle/>
          <a:p>
            <a:r>
              <a:rPr lang="en-US" altLang="zh-CN" sz="1600" b="1" dirty="0" smtClean="0">
                <a:effectLst>
                  <a:outerShdw blurRad="38100" dist="38100" dir="2700000" algn="tl">
                    <a:srgbClr val="000000">
                      <a:alpha val="43137"/>
                    </a:srgbClr>
                  </a:outerShdw>
                </a:effectLst>
                <a:latin typeface="+mn-ea"/>
              </a:rPr>
              <a:t>Station Waiting Sign</a:t>
            </a:r>
            <a:endParaRPr lang="zh-CN" altLang="en-US" sz="1600" b="1" dirty="0">
              <a:effectLst>
                <a:outerShdw blurRad="38100" dist="38100" dir="2700000" algn="tl">
                  <a:srgbClr val="000000">
                    <a:alpha val="43137"/>
                  </a:srgbClr>
                </a:outerShdw>
              </a:effectLst>
              <a:latin typeface="+mn-ea"/>
            </a:endParaRPr>
          </a:p>
        </p:txBody>
      </p:sp>
      <p:pic>
        <p:nvPicPr>
          <p:cNvPr id="30" name="图片 29">
            <a:extLst>
              <a:ext uri="{FF2B5EF4-FFF2-40B4-BE49-F238E27FC236}">
                <a16:creationId xmlns="" xmlns:a16="http://schemas.microsoft.com/office/drawing/2014/main" id="{4CD0FFC0-892D-444F-89E3-BFB5378D4A3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291667" y="3991501"/>
            <a:ext cx="2252723" cy="14656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sp>
        <p:nvSpPr>
          <p:cNvPr id="37" name="文本框 36">
            <a:extLst>
              <a:ext uri="{FF2B5EF4-FFF2-40B4-BE49-F238E27FC236}">
                <a16:creationId xmlns="" xmlns:a16="http://schemas.microsoft.com/office/drawing/2014/main" id="{B64323CD-965D-40C1-8B20-9CACDBEA50D0}"/>
              </a:ext>
            </a:extLst>
          </p:cNvPr>
          <p:cNvSpPr txBox="1"/>
          <p:nvPr/>
        </p:nvSpPr>
        <p:spPr>
          <a:xfrm>
            <a:off x="6580436" y="5567352"/>
            <a:ext cx="1691810" cy="338554"/>
          </a:xfrm>
          <a:prstGeom prst="rect">
            <a:avLst/>
          </a:prstGeom>
          <a:noFill/>
          <a:scene3d>
            <a:camera prst="orthographicFront"/>
            <a:lightRig rig="threePt" dir="t"/>
          </a:scene3d>
          <a:sp3d/>
        </p:spPr>
        <p:txBody>
          <a:bodyPr wrap="none" rtlCol="0">
            <a:spAutoFit/>
          </a:bodyPr>
          <a:lstStyle/>
          <a:p>
            <a:r>
              <a:rPr lang="en-US" altLang="zh-CN" sz="1600" b="1" dirty="0" smtClean="0">
                <a:effectLst>
                  <a:outerShdw blurRad="38100" dist="38100" dir="2700000" algn="tl">
                    <a:srgbClr val="000000">
                      <a:alpha val="43137"/>
                    </a:srgbClr>
                  </a:outerShdw>
                </a:effectLst>
                <a:latin typeface="+mn-ea"/>
              </a:rPr>
              <a:t>Bank Counters</a:t>
            </a:r>
            <a:endParaRPr lang="zh-CN" altLang="en-US" sz="1600" b="1" dirty="0">
              <a:effectLst>
                <a:outerShdw blurRad="38100" dist="38100" dir="2700000" algn="tl">
                  <a:srgbClr val="000000">
                    <a:alpha val="43137"/>
                  </a:srgbClr>
                </a:outerShdw>
              </a:effectLst>
              <a:latin typeface="+mn-ea"/>
            </a:endParaRPr>
          </a:p>
        </p:txBody>
      </p:sp>
      <p:pic>
        <p:nvPicPr>
          <p:cNvPr id="38" name="图片 37">
            <a:extLst>
              <a:ext uri="{FF2B5EF4-FFF2-40B4-BE49-F238E27FC236}">
                <a16:creationId xmlns="" xmlns:a16="http://schemas.microsoft.com/office/drawing/2014/main" id="{D000A773-1869-4919-B0C0-698889FB94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9027102" y="3991500"/>
            <a:ext cx="2252723" cy="146563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scene3d>
            <a:camera prst="orthographicFront"/>
            <a:lightRig rig="threePt" dir="t"/>
          </a:scene3d>
          <a:sp3d/>
        </p:spPr>
      </p:pic>
      <p:sp>
        <p:nvSpPr>
          <p:cNvPr id="39" name="文本框 38">
            <a:extLst>
              <a:ext uri="{FF2B5EF4-FFF2-40B4-BE49-F238E27FC236}">
                <a16:creationId xmlns="" xmlns:a16="http://schemas.microsoft.com/office/drawing/2014/main" id="{E239D145-757A-4829-B118-B6764A7F17DA}"/>
              </a:ext>
            </a:extLst>
          </p:cNvPr>
          <p:cNvSpPr txBox="1"/>
          <p:nvPr/>
        </p:nvSpPr>
        <p:spPr>
          <a:xfrm>
            <a:off x="9270250" y="5558410"/>
            <a:ext cx="2013693" cy="338554"/>
          </a:xfrm>
          <a:prstGeom prst="rect">
            <a:avLst/>
          </a:prstGeom>
          <a:noFill/>
          <a:scene3d>
            <a:camera prst="orthographicFront"/>
            <a:lightRig rig="threePt" dir="t"/>
          </a:scene3d>
          <a:sp3d/>
        </p:spPr>
        <p:txBody>
          <a:bodyPr wrap="none" rtlCol="0">
            <a:spAutoFit/>
          </a:bodyPr>
          <a:lstStyle/>
          <a:p>
            <a:r>
              <a:rPr lang="en-US" altLang="zh-CN" sz="1600" b="1" dirty="0">
                <a:effectLst>
                  <a:outerShdw blurRad="38100" dist="38100" dir="2700000" algn="tl">
                    <a:srgbClr val="000000">
                      <a:alpha val="43137"/>
                    </a:srgbClr>
                  </a:outerShdw>
                </a:effectLst>
                <a:latin typeface="+mn-ea"/>
              </a:rPr>
              <a:t>Queuing </a:t>
            </a:r>
            <a:r>
              <a:rPr lang="en-US" altLang="zh-CN" sz="1600" b="1" dirty="0" smtClean="0">
                <a:effectLst>
                  <a:outerShdw blurRad="38100" dist="38100" dir="2700000" algn="tl">
                    <a:srgbClr val="000000">
                      <a:alpha val="43137"/>
                    </a:srgbClr>
                  </a:outerShdw>
                </a:effectLst>
                <a:latin typeface="+mn-ea"/>
              </a:rPr>
              <a:t>Machine</a:t>
            </a:r>
            <a:endParaRPr lang="zh-CN" altLang="en-US" sz="1600" b="1" dirty="0">
              <a:effectLst>
                <a:outerShdw blurRad="38100" dist="38100" dir="2700000" algn="tl">
                  <a:srgbClr val="000000">
                    <a:alpha val="43137"/>
                  </a:srgbClr>
                </a:outerShdw>
              </a:effectLst>
              <a:latin typeface="+mn-ea"/>
            </a:endParaRPr>
          </a:p>
        </p:txBody>
      </p:sp>
      <p:sp>
        <p:nvSpPr>
          <p:cNvPr id="2" name="文本框 1">
            <a:extLst>
              <a:ext uri="{FF2B5EF4-FFF2-40B4-BE49-F238E27FC236}">
                <a16:creationId xmlns="" xmlns:a16="http://schemas.microsoft.com/office/drawing/2014/main" id="{FFCEC0FB-8CB8-40F3-B1BE-20CDDA52A58D}"/>
              </a:ext>
            </a:extLst>
          </p:cNvPr>
          <p:cNvSpPr txBox="1"/>
          <p:nvPr/>
        </p:nvSpPr>
        <p:spPr>
          <a:xfrm>
            <a:off x="5337049" y="5644395"/>
            <a:ext cx="1518364" cy="923330"/>
          </a:xfrm>
          <a:prstGeom prst="rect">
            <a:avLst/>
          </a:prstGeom>
          <a:noFill/>
        </p:spPr>
        <p:txBody>
          <a:bodyPr wrap="none" rtlCol="0">
            <a:spAutoFit/>
          </a:bodyPr>
          <a:lstStyle/>
          <a:p>
            <a:r>
              <a:rPr lang="en-US" altLang="zh-CN" sz="5400" b="1" dirty="0">
                <a:latin typeface="+mn-ea"/>
              </a:rPr>
              <a:t>……</a:t>
            </a:r>
            <a:endParaRPr lang="zh-CN" altLang="en-US" sz="5400" b="1" dirty="0">
              <a:latin typeface="+mn-ea"/>
            </a:endParaRPr>
          </a:p>
        </p:txBody>
      </p:sp>
      <p:pic>
        <p:nvPicPr>
          <p:cNvPr id="1026" name="Picture 2"/>
          <p:cNvPicPr>
            <a:picLocks noChangeAspect="1" noChangeArrowheads="1"/>
          </p:cNvPicPr>
          <p:nvPr/>
        </p:nvPicPr>
        <p:blipFill>
          <a:blip r:embed="rId10"/>
          <a:srcRect/>
          <a:stretch>
            <a:fillRect/>
          </a:stretch>
        </p:blipFill>
        <p:spPr bwMode="auto">
          <a:xfrm>
            <a:off x="3876105" y="1117665"/>
            <a:ext cx="1601151" cy="2041793"/>
          </a:xfrm>
          <a:prstGeom prst="rect">
            <a:avLst/>
          </a:prstGeom>
          <a:noFill/>
          <a:ln w="9525">
            <a:noFill/>
            <a:miter lim="800000"/>
            <a:headEnd/>
            <a:tailEnd/>
          </a:ln>
          <a:effectLst/>
        </p:spPr>
      </p:pic>
    </p:spTree>
    <p:extLst>
      <p:ext uri="{BB962C8B-B14F-4D97-AF65-F5344CB8AC3E}">
        <p14:creationId xmlns:p14="http://schemas.microsoft.com/office/powerpoint/2010/main" val="2744770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4"/>
          <p:cNvGrpSpPr/>
          <p:nvPr/>
        </p:nvGrpSpPr>
        <p:grpSpPr>
          <a:xfrm>
            <a:off x="469106" y="341083"/>
            <a:ext cx="6144758" cy="811213"/>
            <a:chOff x="469106" y="341083"/>
            <a:chExt cx="5625205" cy="811213"/>
          </a:xfrm>
        </p:grpSpPr>
        <p:sp>
          <p:nvSpPr>
            <p:cNvPr id="26" name="圆角矩形 25"/>
            <p:cNvSpPr/>
            <p:nvPr/>
          </p:nvSpPr>
          <p:spPr>
            <a:xfrm>
              <a:off x="672305" y="449943"/>
              <a:ext cx="5422006"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椭圆 26"/>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文本框 27"/>
            <p:cNvSpPr txBox="1"/>
            <p:nvPr/>
          </p:nvSpPr>
          <p:spPr>
            <a:xfrm>
              <a:off x="1539264" y="610926"/>
              <a:ext cx="4399490"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Other Exploitable Application</a:t>
              </a:r>
              <a:endParaRPr lang="zh-CN" altLang="en-US" sz="2000" b="1" dirty="0">
                <a:solidFill>
                  <a:prstClr val="black">
                    <a:lumMod val="75000"/>
                    <a:lumOff val="25000"/>
                  </a:prstClr>
                </a:solidFill>
                <a:latin typeface="微软雅黑"/>
              </a:endParaRPr>
            </a:p>
          </p:txBody>
        </p:sp>
        <p:sp>
          <p:nvSpPr>
            <p:cNvPr id="29"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9" name="文本框 38">
            <a:extLst>
              <a:ext uri="{FF2B5EF4-FFF2-40B4-BE49-F238E27FC236}">
                <a16:creationId xmlns="" xmlns:a16="http://schemas.microsoft.com/office/drawing/2014/main" id="{E239D145-757A-4829-B118-B6764A7F17DA}"/>
              </a:ext>
            </a:extLst>
          </p:cNvPr>
          <p:cNvSpPr txBox="1"/>
          <p:nvPr/>
        </p:nvSpPr>
        <p:spPr>
          <a:xfrm>
            <a:off x="5276195" y="4852442"/>
            <a:ext cx="2220160" cy="338554"/>
          </a:xfrm>
          <a:prstGeom prst="rect">
            <a:avLst/>
          </a:prstGeom>
          <a:noFill/>
          <a:scene3d>
            <a:camera prst="orthographicFront"/>
            <a:lightRig rig="threePt" dir="t"/>
          </a:scene3d>
          <a:sp3d/>
        </p:spPr>
        <p:txBody>
          <a:bodyPr wrap="square" rtlCol="0">
            <a:spAutoFit/>
          </a:bodyPr>
          <a:lstStyle/>
          <a:p>
            <a:r>
              <a:rPr lang="en-US" altLang="zh-CN" sz="1600" b="1" dirty="0">
                <a:effectLst>
                  <a:outerShdw blurRad="38100" dist="38100" dir="2700000" algn="tl">
                    <a:srgbClr val="000000">
                      <a:alpha val="43137"/>
                    </a:srgbClr>
                  </a:outerShdw>
                </a:effectLst>
                <a:latin typeface="+mn-ea"/>
              </a:rPr>
              <a:t>Smart </a:t>
            </a:r>
            <a:r>
              <a:rPr lang="en-US" altLang="zh-CN" sz="1600" b="1" dirty="0" smtClean="0">
                <a:effectLst>
                  <a:outerShdw blurRad="38100" dist="38100" dir="2700000" algn="tl">
                    <a:srgbClr val="000000">
                      <a:alpha val="43137"/>
                    </a:srgbClr>
                  </a:outerShdw>
                </a:effectLst>
                <a:latin typeface="+mn-ea"/>
              </a:rPr>
              <a:t>Classroom</a:t>
            </a:r>
            <a:endParaRPr lang="zh-CN" altLang="en-US" sz="1600" b="1" dirty="0">
              <a:effectLst>
                <a:outerShdw blurRad="38100" dist="38100" dir="2700000" algn="tl">
                  <a:srgbClr val="000000">
                    <a:alpha val="43137"/>
                  </a:srgbClr>
                </a:outerShdw>
              </a:effectLst>
              <a:latin typeface="+mn-ea"/>
            </a:endParaRPr>
          </a:p>
        </p:txBody>
      </p:sp>
      <p:sp>
        <p:nvSpPr>
          <p:cNvPr id="2" name="文本框 1">
            <a:extLst>
              <a:ext uri="{FF2B5EF4-FFF2-40B4-BE49-F238E27FC236}">
                <a16:creationId xmlns="" xmlns:a16="http://schemas.microsoft.com/office/drawing/2014/main" id="{FFCEC0FB-8CB8-40F3-B1BE-20CDDA52A58D}"/>
              </a:ext>
            </a:extLst>
          </p:cNvPr>
          <p:cNvSpPr txBox="1"/>
          <p:nvPr/>
        </p:nvSpPr>
        <p:spPr>
          <a:xfrm>
            <a:off x="5337049" y="5644395"/>
            <a:ext cx="1518364" cy="923330"/>
          </a:xfrm>
          <a:prstGeom prst="rect">
            <a:avLst/>
          </a:prstGeom>
          <a:noFill/>
        </p:spPr>
        <p:txBody>
          <a:bodyPr wrap="none" rtlCol="0">
            <a:spAutoFit/>
          </a:bodyPr>
          <a:lstStyle/>
          <a:p>
            <a:r>
              <a:rPr lang="en-US" altLang="zh-CN" sz="5400" b="1" dirty="0">
                <a:latin typeface="+mn-ea"/>
              </a:rPr>
              <a:t>……</a:t>
            </a:r>
            <a:endParaRPr lang="zh-CN" altLang="en-US" sz="5400" b="1" dirty="0">
              <a:latin typeface="+mn-ea"/>
            </a:endParaRPr>
          </a:p>
        </p:txBody>
      </p:sp>
      <p:pic>
        <p:nvPicPr>
          <p:cNvPr id="25" name="图片 24">
            <a:extLst>
              <a:ext uri="{FF2B5EF4-FFF2-40B4-BE49-F238E27FC236}">
                <a16:creationId xmlns="" xmlns:a16="http://schemas.microsoft.com/office/drawing/2014/main" id="{6AFFC082-AF14-4143-9742-E8180FD0D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35" y="1770413"/>
            <a:ext cx="4147517" cy="2765011"/>
          </a:xfrm>
          <a:prstGeom prst="rect">
            <a:avLst/>
          </a:prstGeom>
        </p:spPr>
      </p:pic>
      <p:pic>
        <p:nvPicPr>
          <p:cNvPr id="33" name="图片 32">
            <a:extLst>
              <a:ext uri="{FF2B5EF4-FFF2-40B4-BE49-F238E27FC236}">
                <a16:creationId xmlns="" xmlns:a16="http://schemas.microsoft.com/office/drawing/2014/main" id="{46085DEC-4002-4337-90A1-61E81581789B}"/>
              </a:ext>
            </a:extLst>
          </p:cNvPr>
          <p:cNvPicPr>
            <a:picLocks noChangeAspect="1"/>
          </p:cNvPicPr>
          <p:nvPr/>
        </p:nvPicPr>
        <p:blipFill>
          <a:blip r:embed="rId4" cstate="print"/>
          <a:stretch>
            <a:fillRect/>
          </a:stretch>
        </p:blipFill>
        <p:spPr>
          <a:xfrm>
            <a:off x="9139414" y="1752213"/>
            <a:ext cx="2671905" cy="2774067"/>
          </a:xfrm>
          <a:prstGeom prst="rect">
            <a:avLst/>
          </a:prstGeom>
        </p:spPr>
      </p:pic>
      <p:pic>
        <p:nvPicPr>
          <p:cNvPr id="40" name="图片 39">
            <a:extLst>
              <a:ext uri="{FF2B5EF4-FFF2-40B4-BE49-F238E27FC236}">
                <a16:creationId xmlns="" xmlns:a16="http://schemas.microsoft.com/office/drawing/2014/main" id="{F8BAB302-49CE-43F9-9A2E-DE25CC805E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6351" y="1772700"/>
            <a:ext cx="3958320" cy="2744435"/>
          </a:xfrm>
          <a:prstGeom prst="rect">
            <a:avLst/>
          </a:prstGeom>
        </p:spPr>
      </p:pic>
    </p:spTree>
    <p:extLst>
      <p:ext uri="{BB962C8B-B14F-4D97-AF65-F5344CB8AC3E}">
        <p14:creationId xmlns:p14="http://schemas.microsoft.com/office/powerpoint/2010/main" val="2744770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38300"/>
            <a:ext cx="12192000" cy="4171950"/>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微软雅黑"/>
              <a:cs typeface="+mn-cs"/>
            </a:endParaRPr>
          </a:p>
        </p:txBody>
      </p:sp>
      <p:grpSp>
        <p:nvGrpSpPr>
          <p:cNvPr id="18" name="组合 17"/>
          <p:cNvGrpSpPr/>
          <p:nvPr/>
        </p:nvGrpSpPr>
        <p:grpSpPr>
          <a:xfrm>
            <a:off x="1051807" y="968534"/>
            <a:ext cx="2938361" cy="1595761"/>
            <a:chOff x="1021080" y="0"/>
            <a:chExt cx="2014220" cy="2971800"/>
          </a:xfrm>
        </p:grpSpPr>
        <p:sp>
          <p:nvSpPr>
            <p:cNvPr id="6" name="矩形 5"/>
            <p:cNvSpPr/>
            <p:nvPr/>
          </p:nvSpPr>
          <p:spPr>
            <a:xfrm>
              <a:off x="1021080" y="0"/>
              <a:ext cx="2014220" cy="2971800"/>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7" name="文本框 6"/>
            <p:cNvSpPr txBox="1"/>
            <p:nvPr/>
          </p:nvSpPr>
          <p:spPr>
            <a:xfrm>
              <a:off x="1137097" y="151985"/>
              <a:ext cx="1782186" cy="2554545"/>
            </a:xfrm>
            <a:prstGeom prst="rect">
              <a:avLst/>
            </a:prstGeom>
            <a:noFill/>
            <a:scene3d>
              <a:camera prst="orthographicFront"/>
              <a:lightRig rig="threePt" dir="t"/>
            </a:scene3d>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dirty="0" smtClean="0">
                  <a:solidFill>
                    <a:prstClr val="white"/>
                  </a:solidFill>
                  <a:effectLst>
                    <a:outerShdw blurRad="38100" dist="38100" dir="2700000" algn="tl">
                      <a:srgbClr val="000000">
                        <a:alpha val="43137"/>
                      </a:srgbClr>
                    </a:outerShdw>
                  </a:effectLst>
                  <a:latin typeface="+mn-ea"/>
                  <a:cs typeface="Aharoni" panose="02010803020104030203" pitchFamily="2" charset="-79"/>
                </a:rPr>
                <a:t>DES</a:t>
              </a:r>
              <a:endParaRPr kumimoji="0" lang="zh-CN" alt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Aharoni" panose="02010803020104030203" pitchFamily="2" charset="-79"/>
              </a:endParaRPr>
            </a:p>
          </p:txBody>
        </p:sp>
      </p:grpSp>
      <p:sp>
        <p:nvSpPr>
          <p:cNvPr id="8" name="文本框 7"/>
          <p:cNvSpPr txBox="1"/>
          <p:nvPr/>
        </p:nvSpPr>
        <p:spPr>
          <a:xfrm>
            <a:off x="4083472" y="1638300"/>
            <a:ext cx="5707509" cy="707886"/>
          </a:xfrm>
          <a:prstGeom prst="rect">
            <a:avLst/>
          </a:prstGeom>
          <a:noFill/>
          <a:scene3d>
            <a:camera prst="orthographicFront"/>
            <a:lightRig rig="threePt" dir="t"/>
          </a:scene3d>
          <a:sp3d/>
        </p:spPr>
        <p:txBody>
          <a:bodyPr wrap="square" rtlCol="0">
            <a:spAutoFit/>
          </a:bodyPr>
          <a:lstStyle/>
          <a:p>
            <a:pPr lvl="0">
              <a:defRPr/>
            </a:pPr>
            <a:r>
              <a:rPr lang="en-US" altLang="zh-CN" sz="4000" b="1" dirty="0">
                <a:solidFill>
                  <a:prstClr val="white"/>
                </a:solidFill>
                <a:effectLst>
                  <a:outerShdw blurRad="38100" dist="38100" dir="2700000" algn="tl">
                    <a:srgbClr val="000000">
                      <a:alpha val="43137"/>
                    </a:srgbClr>
                  </a:outerShdw>
                </a:effectLst>
                <a:latin typeface="+mn-ea"/>
                <a:cs typeface="Aharoni" panose="02010803020104030203" pitchFamily="2" charset="-79"/>
              </a:rPr>
              <a:t>Display </a:t>
            </a:r>
            <a:r>
              <a:rPr lang="en-US" altLang="zh-CN" sz="4000" b="1" dirty="0" smtClean="0">
                <a:solidFill>
                  <a:prstClr val="white"/>
                </a:solidFill>
                <a:effectLst>
                  <a:outerShdw blurRad="38100" dist="38100" dir="2700000" algn="tl">
                    <a:srgbClr val="000000">
                      <a:alpha val="43137"/>
                    </a:srgbClr>
                  </a:outerShdw>
                </a:effectLst>
                <a:latin typeface="+mn-ea"/>
                <a:cs typeface="Aharoni" panose="02010803020104030203" pitchFamily="2" charset="-79"/>
              </a:rPr>
              <a:t>Technology</a:t>
            </a:r>
            <a:endParaRPr lang="zh-CN" altLang="en-US" sz="4000" b="1" dirty="0">
              <a:solidFill>
                <a:prstClr val="white"/>
              </a:solidFill>
              <a:effectLst>
                <a:outerShdw blurRad="38100" dist="38100" dir="2700000" algn="tl">
                  <a:srgbClr val="000000">
                    <a:alpha val="43137"/>
                  </a:srgbClr>
                </a:outerShdw>
              </a:effectLst>
              <a:latin typeface="+mn-ea"/>
              <a:cs typeface="Aharoni" panose="02010803020104030203" pitchFamily="2" charset="-79"/>
            </a:endParaRPr>
          </a:p>
        </p:txBody>
      </p:sp>
      <p:cxnSp>
        <p:nvCxnSpPr>
          <p:cNvPr id="12" name="直接连接符 11"/>
          <p:cNvCxnSpPr/>
          <p:nvPr/>
        </p:nvCxnSpPr>
        <p:spPr>
          <a:xfrm>
            <a:off x="1051807" y="4028900"/>
            <a:ext cx="831403" cy="0"/>
          </a:xfrm>
          <a:prstGeom prst="line">
            <a:avLst/>
          </a:prstGeom>
          <a:ln w="38100">
            <a:solidFill>
              <a:schemeClr val="accent1">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 xmlns:a16="http://schemas.microsoft.com/office/drawing/2014/main" id="{8BB500AD-5DD0-4AA8-9106-B5381A2BF8FC}"/>
              </a:ext>
            </a:extLst>
          </p:cNvPr>
          <p:cNvSpPr txBox="1"/>
          <p:nvPr/>
        </p:nvSpPr>
        <p:spPr>
          <a:xfrm>
            <a:off x="10590860" y="5334508"/>
            <a:ext cx="1601140" cy="338554"/>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i="0" u="none" strike="noStrike" kern="1200" cap="none" spc="0" normalizeH="0" baseline="0" noProof="0" dirty="0">
                <a:ln>
                  <a:noFill/>
                </a:ln>
                <a:solidFill>
                  <a:prstClr val="white"/>
                </a:solidFill>
                <a:uLnTx/>
                <a:uFillTx/>
                <a:latin typeface="+mn-ea"/>
                <a:cs typeface="Aharoni" panose="02010803020104030203" pitchFamily="2" charset="-79"/>
              </a:rPr>
              <a:t>Ver</a:t>
            </a:r>
            <a:r>
              <a:rPr kumimoji="0" lang="en-US" altLang="zh-CN" sz="1600" i="0" u="none" strike="noStrike" kern="1200" cap="none" spc="0" normalizeH="0" baseline="0" noProof="0">
                <a:ln>
                  <a:noFill/>
                </a:ln>
                <a:solidFill>
                  <a:prstClr val="white"/>
                </a:solidFill>
                <a:uLnTx/>
                <a:uFillTx/>
                <a:latin typeface="+mn-ea"/>
                <a:cs typeface="Aharoni" panose="02010803020104030203" pitchFamily="2" charset="-79"/>
              </a:rPr>
              <a:t>.20190930</a:t>
            </a:r>
            <a:endParaRPr kumimoji="0" lang="zh-CN" altLang="en-US" sz="1600" i="0" u="none" strike="noStrike" kern="1200" cap="none" spc="0" normalizeH="0" baseline="0" noProof="0" dirty="0">
              <a:ln>
                <a:noFill/>
              </a:ln>
              <a:solidFill>
                <a:prstClr val="white"/>
              </a:solidFill>
              <a:uLnTx/>
              <a:uFillTx/>
              <a:latin typeface="+mn-ea"/>
              <a:cs typeface="Aharoni" panose="02010803020104030203" pitchFamily="2" charset="-79"/>
            </a:endParaRPr>
          </a:p>
        </p:txBody>
      </p:sp>
      <p:sp>
        <p:nvSpPr>
          <p:cNvPr id="14" name="文本框 13">
            <a:extLst>
              <a:ext uri="{FF2B5EF4-FFF2-40B4-BE49-F238E27FC236}">
                <a16:creationId xmlns="" xmlns:a16="http://schemas.microsoft.com/office/drawing/2014/main" id="{BE03247B-775C-4F23-A66E-51B7210BB3DF}"/>
              </a:ext>
            </a:extLst>
          </p:cNvPr>
          <p:cNvSpPr txBox="1"/>
          <p:nvPr/>
        </p:nvSpPr>
        <p:spPr>
          <a:xfrm>
            <a:off x="886839" y="3474901"/>
            <a:ext cx="4172979" cy="461665"/>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smtClean="0">
                <a:ln>
                  <a:noFill/>
                </a:ln>
                <a:solidFill>
                  <a:srgbClr val="FFFFFF"/>
                </a:solidFill>
                <a:effectLst>
                  <a:outerShdw blurRad="228600" dist="38100" dir="2700000" algn="tl" rotWithShape="0">
                    <a:prstClr val="black">
                      <a:alpha val="81000"/>
                    </a:prstClr>
                  </a:outerShdw>
                </a:effectLst>
                <a:uLnTx/>
                <a:uFillTx/>
                <a:latin typeface="Calibri" panose="020F0502020204030204" pitchFamily="34" charset="0"/>
                <a:ea typeface="微软雅黑"/>
                <a:cs typeface="Aharoni" panose="02010803020104030203" pitchFamily="2" charset="-79"/>
              </a:rPr>
              <a:t>Thanks </a:t>
            </a:r>
            <a:r>
              <a:rPr kumimoji="0" lang="en-US" altLang="zh-CN" sz="2400" b="0" i="0" u="none" strike="noStrike" kern="1200" cap="none" spc="0" normalizeH="0" baseline="0" noProof="0" dirty="0">
                <a:ln>
                  <a:noFill/>
                </a:ln>
                <a:solidFill>
                  <a:srgbClr val="FFFFFF"/>
                </a:solidFill>
                <a:effectLst>
                  <a:outerShdw blurRad="228600" dist="38100" dir="2700000" algn="tl" rotWithShape="0">
                    <a:prstClr val="black">
                      <a:alpha val="81000"/>
                    </a:prstClr>
                  </a:outerShdw>
                </a:effectLst>
                <a:uLnTx/>
                <a:uFillTx/>
                <a:latin typeface="Calibri" panose="020F0502020204030204" pitchFamily="34" charset="0"/>
                <a:ea typeface="微软雅黑"/>
                <a:cs typeface="Aharoni" panose="02010803020104030203" pitchFamily="2" charset="-79"/>
              </a:rPr>
              <a:t>For Watching</a:t>
            </a: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9208" y="668417"/>
            <a:ext cx="2540000" cy="635000"/>
          </a:xfrm>
          <a:prstGeom prst="rect">
            <a:avLst/>
          </a:prstGeom>
        </p:spPr>
      </p:pic>
    </p:spTree>
    <p:extLst>
      <p:ext uri="{BB962C8B-B14F-4D97-AF65-F5344CB8AC3E}">
        <p14:creationId xmlns:p14="http://schemas.microsoft.com/office/powerpoint/2010/main" val="3965166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prstClr val="white">
                  <a:alpha val="30000"/>
                </a:prst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653094" y="3790497"/>
            <a:ext cx="8343517" cy="923330"/>
            <a:chOff x="2396573" y="3790497"/>
            <a:chExt cx="8343517"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prstClr val="white"/>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rPr>
                <a:t>01</a:t>
              </a:r>
              <a:endParaRPr kumimoji="0" lang="zh-CN" altLang="en-US" sz="5400" b="0" i="0" u="none" strike="noStrike" kern="1200" cap="none" spc="0" normalizeH="0" baseline="0" noProof="0" dirty="0">
                <a:ln>
                  <a:noFill/>
                </a:ln>
                <a:solidFill>
                  <a:prstClr val="white"/>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71461" y="3942474"/>
              <a:ext cx="5268629" cy="523220"/>
            </a:xfrm>
            <a:prstGeom prst="rect">
              <a:avLst/>
            </a:prstGeom>
            <a:noFill/>
            <a:scene3d>
              <a:camera prst="orthographicFront"/>
              <a:lightRig rig="threePt" dir="t"/>
            </a:scene3d>
            <a:sp3d/>
          </p:spPr>
          <p:txBody>
            <a:bodyPr wrap="square" rtlCol="0">
              <a:spAutoFit/>
            </a:bodyPr>
            <a:lstStyle/>
            <a:p>
              <a:pPr lvl="0">
                <a:defRPr/>
              </a:pPr>
              <a:r>
                <a:rPr lang="en-US" altLang="zh-CN" sz="2800" b="1" dirty="0">
                  <a:solidFill>
                    <a:prstClr val="white"/>
                  </a:solidFill>
                  <a:latin typeface="+mn-ea"/>
                  <a:cs typeface="Aharoni" panose="02010803020104030203" pitchFamily="2" charset="-79"/>
                </a:rPr>
                <a:t>E-paper </a:t>
              </a:r>
              <a:r>
                <a:rPr lang="en-US" altLang="zh-CN" sz="2800" b="1" dirty="0" smtClean="0">
                  <a:solidFill>
                    <a:prstClr val="white"/>
                  </a:solidFill>
                  <a:latin typeface="+mn-ea"/>
                  <a:cs typeface="Aharoni" panose="02010803020104030203" pitchFamily="2" charset="-79"/>
                </a:rPr>
                <a:t>Display </a:t>
              </a:r>
              <a:r>
                <a:rPr lang="en-US" altLang="zh-CN" sz="2800" b="1" dirty="0">
                  <a:solidFill>
                    <a:prstClr val="white"/>
                  </a:solidFill>
                  <a:latin typeface="+mn-ea"/>
                  <a:cs typeface="Aharoni" panose="02010803020104030203" pitchFamily="2" charset="-79"/>
                </a:rPr>
                <a:t>A</a:t>
              </a:r>
              <a:r>
                <a:rPr lang="en-US" altLang="zh-CN" sz="2800" b="1" dirty="0" smtClean="0">
                  <a:solidFill>
                    <a:prstClr val="white"/>
                  </a:solidFill>
                  <a:latin typeface="+mn-ea"/>
                  <a:cs typeface="Aharoni" panose="02010803020104030203" pitchFamily="2" charset="-79"/>
                </a:rPr>
                <a:t>pplication</a:t>
              </a:r>
              <a:endParaRPr lang="zh-CN" altLang="en-US" sz="28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95397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占位符 28"/>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a:stretch/>
        </p:blipFill>
        <p:spPr>
          <a:xfrm>
            <a:off x="6511667" y="2076450"/>
            <a:ext cx="3398610" cy="2419350"/>
          </a:xfrm>
          <a:scene3d>
            <a:camera prst="orthographicFront"/>
            <a:lightRig rig="threePt" dir="t"/>
          </a:scene3d>
          <a:sp3d/>
        </p:spPr>
      </p:pic>
      <p:pic>
        <p:nvPicPr>
          <p:cNvPr id="28" name="图片占位符 27"/>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a:stretch/>
        </p:blipFill>
        <p:spPr>
          <a:xfrm>
            <a:off x="2063782" y="2076450"/>
            <a:ext cx="3634704" cy="2419350"/>
          </a:xfrm>
          <a:scene3d>
            <a:camera prst="orthographicFront"/>
            <a:lightRig rig="threePt" dir="t"/>
          </a:scene3d>
          <a:sp3d/>
        </p:spPr>
      </p:pic>
      <p:sp>
        <p:nvSpPr>
          <p:cNvPr id="4" name="矩形 3"/>
          <p:cNvSpPr/>
          <p:nvPr/>
        </p:nvSpPr>
        <p:spPr>
          <a:xfrm>
            <a:off x="874713" y="2076450"/>
            <a:ext cx="1504949" cy="2419350"/>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5" name="矩形 4"/>
          <p:cNvSpPr/>
          <p:nvPr/>
        </p:nvSpPr>
        <p:spPr>
          <a:xfrm>
            <a:off x="9812339" y="2076450"/>
            <a:ext cx="1504949" cy="2419350"/>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3" name="组合 12"/>
          <p:cNvGrpSpPr/>
          <p:nvPr/>
        </p:nvGrpSpPr>
        <p:grpSpPr>
          <a:xfrm>
            <a:off x="469106" y="341083"/>
            <a:ext cx="5810924" cy="811213"/>
            <a:chOff x="469106" y="341083"/>
            <a:chExt cx="5345575" cy="811213"/>
          </a:xfrm>
        </p:grpSpPr>
        <p:sp>
          <p:nvSpPr>
            <p:cNvPr id="14" name="圆角矩形 13"/>
            <p:cNvSpPr/>
            <p:nvPr/>
          </p:nvSpPr>
          <p:spPr>
            <a:xfrm>
              <a:off x="672305" y="449943"/>
              <a:ext cx="4404134"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椭圆 14"/>
            <p:cNvSpPr/>
            <p:nvPr/>
          </p:nvSpPr>
          <p:spPr>
            <a:xfrm>
              <a:off x="469106" y="341083"/>
              <a:ext cx="811213" cy="811213"/>
            </a:xfrm>
            <a:prstGeom prst="ellipse">
              <a:avLst/>
            </a:prstGeom>
            <a:solidFill>
              <a:schemeClr val="accent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文本框 15"/>
            <p:cNvSpPr txBox="1"/>
            <p:nvPr/>
          </p:nvSpPr>
          <p:spPr>
            <a:xfrm>
              <a:off x="1483518" y="525381"/>
              <a:ext cx="4331163"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smtClean="0">
                  <a:solidFill>
                    <a:prstClr val="black">
                      <a:lumMod val="75000"/>
                      <a:lumOff val="25000"/>
                    </a:prstClr>
                  </a:solidFill>
                  <a:latin typeface="微软雅黑"/>
                </a:rPr>
                <a:t>E-paper Display </a:t>
              </a:r>
              <a:r>
                <a:rPr lang="en-US" altLang="zh-CN" sz="2000" b="1" dirty="0">
                  <a:solidFill>
                    <a:prstClr val="black">
                      <a:lumMod val="75000"/>
                      <a:lumOff val="25000"/>
                    </a:prstClr>
                  </a:solidFill>
                  <a:latin typeface="微软雅黑"/>
                </a:rPr>
                <a:t>A</a:t>
              </a:r>
              <a:r>
                <a:rPr lang="en-US" altLang="zh-CN" sz="2000" b="1" dirty="0" smtClean="0">
                  <a:solidFill>
                    <a:prstClr val="black">
                      <a:lumMod val="75000"/>
                      <a:lumOff val="25000"/>
                    </a:prstClr>
                  </a:solidFill>
                  <a:latin typeface="微软雅黑"/>
                </a:rPr>
                <a:t>pplication</a:t>
              </a:r>
              <a:endParaRPr lang="zh-CN" altLang="en-US" sz="2000" b="1" dirty="0">
                <a:solidFill>
                  <a:prstClr val="black">
                    <a:lumMod val="75000"/>
                    <a:lumOff val="25000"/>
                  </a:prstClr>
                </a:solidFill>
                <a:latin typeface="微软雅黑"/>
              </a:endParaRPr>
            </a:p>
          </p:txBody>
        </p:sp>
        <p:sp>
          <p:nvSpPr>
            <p:cNvPr id="17"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8" name="组合 17"/>
          <p:cNvGrpSpPr/>
          <p:nvPr/>
        </p:nvGrpSpPr>
        <p:grpSpPr>
          <a:xfrm>
            <a:off x="874712" y="4667141"/>
            <a:ext cx="4916488" cy="1755532"/>
            <a:chOff x="7483989" y="3361982"/>
            <a:chExt cx="4916488" cy="1755532"/>
          </a:xfrm>
        </p:grpSpPr>
        <p:sp>
          <p:nvSpPr>
            <p:cNvPr id="19" name="矩形 18"/>
            <p:cNvSpPr/>
            <p:nvPr/>
          </p:nvSpPr>
          <p:spPr>
            <a:xfrm>
              <a:off x="7483989" y="3732519"/>
              <a:ext cx="4916488" cy="1384995"/>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400" dirty="0">
                  <a:solidFill>
                    <a:prstClr val="black">
                      <a:lumMod val="50000"/>
                      <a:lumOff val="50000"/>
                    </a:prstClr>
                  </a:solidFill>
                  <a:latin typeface="微软雅黑"/>
                </a:rPr>
                <a:t>E</a:t>
              </a:r>
              <a:r>
                <a:rPr lang="en-US" altLang="zh-CN" sz="1400" dirty="0" smtClean="0">
                  <a:solidFill>
                    <a:prstClr val="black">
                      <a:lumMod val="50000"/>
                      <a:lumOff val="50000"/>
                    </a:prstClr>
                  </a:solidFill>
                  <a:latin typeface="微软雅黑"/>
                </a:rPr>
                <a:t>-book </a:t>
              </a:r>
              <a:r>
                <a:rPr lang="en-US" altLang="zh-CN" sz="1400" dirty="0">
                  <a:solidFill>
                    <a:prstClr val="black">
                      <a:lumMod val="50000"/>
                      <a:lumOff val="50000"/>
                    </a:prstClr>
                  </a:solidFill>
                  <a:latin typeface="微软雅黑"/>
                </a:rPr>
                <a:t>is a handheld reader that digitizes the content of text, pictures, sounds, images, and the like, and a set of storage and display terminals that embed or download digital text, pictures, sounds, images, and the like.</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a:ea typeface="微软雅黑"/>
                <a:cs typeface="+mn-cs"/>
              </a:endParaRPr>
            </a:p>
          </p:txBody>
        </p:sp>
        <p:sp>
          <p:nvSpPr>
            <p:cNvPr id="20" name="矩形 19"/>
            <p:cNvSpPr/>
            <p:nvPr/>
          </p:nvSpPr>
          <p:spPr>
            <a:xfrm>
              <a:off x="7483989" y="3361982"/>
              <a:ext cx="2050552" cy="396583"/>
            </a:xfrm>
            <a:prstGeom prst="rect">
              <a:avLst/>
            </a:prstGeom>
            <a:scene3d>
              <a:camera prst="orthographicFront"/>
              <a:lightRig rig="threePt" dir="t"/>
            </a:scene3d>
            <a:sp3d/>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lang="en-US" altLang="zh-CN" b="1" dirty="0" smtClean="0">
                  <a:solidFill>
                    <a:srgbClr val="008EB0"/>
                  </a:solidFill>
                  <a:latin typeface="微软雅黑"/>
                  <a:ea typeface="微软雅黑"/>
                </a:rPr>
                <a:t>E-book</a:t>
              </a:r>
              <a:endParaRPr kumimoji="0" lang="zh-CN" altLang="en-US" sz="1800" b="1" i="0" u="none" strike="noStrike" kern="1200" cap="none" spc="0" normalizeH="0" baseline="0" noProof="0" dirty="0">
                <a:ln>
                  <a:noFill/>
                </a:ln>
                <a:solidFill>
                  <a:srgbClr val="008EB0"/>
                </a:solidFill>
                <a:effectLst/>
                <a:uLnTx/>
                <a:uFillTx/>
                <a:latin typeface="微软雅黑"/>
                <a:ea typeface="微软雅黑"/>
                <a:cs typeface="+mn-cs"/>
              </a:endParaRPr>
            </a:p>
          </p:txBody>
        </p:sp>
      </p:grpSp>
      <p:grpSp>
        <p:nvGrpSpPr>
          <p:cNvPr id="21" name="组合 20"/>
          <p:cNvGrpSpPr/>
          <p:nvPr/>
        </p:nvGrpSpPr>
        <p:grpSpPr>
          <a:xfrm>
            <a:off x="6400800" y="4667141"/>
            <a:ext cx="4916488" cy="2014064"/>
            <a:chOff x="7483989" y="3361982"/>
            <a:chExt cx="4916488" cy="2014064"/>
          </a:xfrm>
        </p:grpSpPr>
        <p:sp>
          <p:nvSpPr>
            <p:cNvPr id="22" name="矩形 21"/>
            <p:cNvSpPr/>
            <p:nvPr/>
          </p:nvSpPr>
          <p:spPr>
            <a:xfrm>
              <a:off x="7483989" y="3732519"/>
              <a:ext cx="4916488" cy="1643527"/>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400" dirty="0" smtClean="0">
                  <a:solidFill>
                    <a:prstClr val="black">
                      <a:lumMod val="50000"/>
                      <a:lumOff val="50000"/>
                    </a:prstClr>
                  </a:solidFill>
                  <a:latin typeface="微软雅黑"/>
                </a:rPr>
                <a:t>E-notebook </a:t>
              </a:r>
              <a:r>
                <a:rPr lang="en-US" altLang="zh-CN" sz="1400" dirty="0">
                  <a:solidFill>
                    <a:prstClr val="black">
                      <a:lumMod val="50000"/>
                      <a:lumOff val="50000"/>
                    </a:prstClr>
                  </a:solidFill>
                  <a:latin typeface="微软雅黑"/>
                </a:rPr>
                <a:t>is a kind of intelligent high-tech product that can replace traditional notebook and original handwriting. It is the latest fashion technology product and green product. It is mainly used for political and business people to use for mobile office and entertainment.</a:t>
              </a:r>
              <a:endParaRPr kumimoji="0" lang="zh-CN" altLang="en-US" sz="1400" b="0" i="0" u="none" strike="noStrike" kern="1200" cap="none" spc="0" normalizeH="0" baseline="0" noProof="0" dirty="0">
                <a:ln>
                  <a:noFill/>
                </a:ln>
                <a:solidFill>
                  <a:prstClr val="black">
                    <a:lumMod val="50000"/>
                    <a:lumOff val="50000"/>
                  </a:prstClr>
                </a:solidFill>
                <a:effectLst/>
                <a:uLnTx/>
                <a:uFillTx/>
                <a:latin typeface="微软雅黑"/>
                <a:ea typeface="微软雅黑"/>
                <a:cs typeface="+mn-cs"/>
              </a:endParaRPr>
            </a:p>
          </p:txBody>
        </p:sp>
        <p:sp>
          <p:nvSpPr>
            <p:cNvPr id="23" name="矩形 22"/>
            <p:cNvSpPr/>
            <p:nvPr/>
          </p:nvSpPr>
          <p:spPr>
            <a:xfrm>
              <a:off x="7483989" y="3361982"/>
              <a:ext cx="2050552" cy="396583"/>
            </a:xfrm>
            <a:prstGeom prst="rect">
              <a:avLst/>
            </a:prstGeom>
            <a:scene3d>
              <a:camera prst="orthographicFront"/>
              <a:lightRig rig="threePt" dir="t"/>
            </a:scene3d>
            <a:sp3d/>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8EB0"/>
                  </a:solidFill>
                  <a:effectLst/>
                  <a:uLnTx/>
                  <a:uFillTx/>
                  <a:latin typeface="微软雅黑"/>
                  <a:ea typeface="微软雅黑"/>
                  <a:cs typeface="+mn-cs"/>
                </a:rPr>
                <a:t>E-notebook</a:t>
              </a:r>
              <a:endParaRPr kumimoji="0" lang="zh-CN" altLang="en-US" sz="1800" b="1" i="0" u="none" strike="noStrike" kern="1200" cap="none" spc="0" normalizeH="0" baseline="0" noProof="0" dirty="0">
                <a:ln>
                  <a:noFill/>
                </a:ln>
                <a:solidFill>
                  <a:srgbClr val="008EB0"/>
                </a:solidFill>
                <a:effectLst/>
                <a:uLnTx/>
                <a:uFillTx/>
                <a:latin typeface="微软雅黑"/>
                <a:ea typeface="微软雅黑"/>
                <a:cs typeface="+mn-cs"/>
              </a:endParaRPr>
            </a:p>
          </p:txBody>
        </p:sp>
      </p:grpSp>
      <p:pic>
        <p:nvPicPr>
          <p:cNvPr id="7" name="图片 6">
            <a:extLst>
              <a:ext uri="{FF2B5EF4-FFF2-40B4-BE49-F238E27FC236}">
                <a16:creationId xmlns="" xmlns:a16="http://schemas.microsoft.com/office/drawing/2014/main" id="{8A615A2B-4681-4D2D-A08A-297D16FA3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202" y="2805140"/>
            <a:ext cx="961970" cy="961970"/>
          </a:xfrm>
          <a:prstGeom prst="rect">
            <a:avLst/>
          </a:prstGeom>
          <a:scene3d>
            <a:camera prst="orthographicFront"/>
            <a:lightRig rig="threePt" dir="t"/>
          </a:scene3d>
          <a:sp3d/>
        </p:spPr>
      </p:pic>
      <p:pic>
        <p:nvPicPr>
          <p:cNvPr id="11" name="图片 10">
            <a:extLst>
              <a:ext uri="{FF2B5EF4-FFF2-40B4-BE49-F238E27FC236}">
                <a16:creationId xmlns="" xmlns:a16="http://schemas.microsoft.com/office/drawing/2014/main" id="{7C122E77-DA2E-4726-ACE1-E68FDA3C77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00871" y="2522183"/>
            <a:ext cx="1527884" cy="1527884"/>
          </a:xfrm>
          <a:prstGeom prst="rect">
            <a:avLst/>
          </a:prstGeom>
          <a:scene3d>
            <a:camera prst="orthographicFront"/>
            <a:lightRig rig="threePt" dir="t"/>
          </a:scene3d>
          <a:sp3d/>
        </p:spPr>
      </p:pic>
    </p:spTree>
    <p:extLst>
      <p:ext uri="{BB962C8B-B14F-4D97-AF65-F5344CB8AC3E}">
        <p14:creationId xmlns:p14="http://schemas.microsoft.com/office/powerpoint/2010/main" val="2331798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586514" y="1770743"/>
            <a:ext cx="3048000" cy="1872343"/>
            <a:chOff x="4586514" y="1770743"/>
            <a:chExt cx="3048000" cy="1872343"/>
          </a:xfrm>
        </p:grpSpPr>
        <p:sp>
          <p:nvSpPr>
            <p:cNvPr id="3" name="矩形 2"/>
            <p:cNvSpPr/>
            <p:nvPr/>
          </p:nvSpPr>
          <p:spPr>
            <a:xfrm>
              <a:off x="4586514" y="1770743"/>
              <a:ext cx="3048000" cy="1872343"/>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3" name="组合 12"/>
            <p:cNvGrpSpPr/>
            <p:nvPr/>
          </p:nvGrpSpPr>
          <p:grpSpPr>
            <a:xfrm>
              <a:off x="4800214" y="1984143"/>
              <a:ext cx="2756525" cy="1566676"/>
              <a:chOff x="7483988" y="3246570"/>
              <a:chExt cx="2756525" cy="1566676"/>
            </a:xfrm>
          </p:grpSpPr>
          <p:sp>
            <p:nvSpPr>
              <p:cNvPr id="14" name="矩形 13"/>
              <p:cNvSpPr/>
              <p:nvPr/>
            </p:nvSpPr>
            <p:spPr>
              <a:xfrm>
                <a:off x="7483988" y="3519302"/>
                <a:ext cx="2591569" cy="1293944"/>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100" dirty="0">
                    <a:solidFill>
                      <a:prstClr val="white"/>
                    </a:solidFill>
                    <a:latin typeface="微软雅黑"/>
                  </a:rPr>
                  <a:t>An electronic display device that can replace the traditional paper price tag, is connected to the store database through the network, and displays the latest product information.</a:t>
                </a:r>
                <a:endParaRPr kumimoji="0" lang="zh-CN" altLang="en-US" sz="1100" b="0" i="0" u="none" strike="noStrike" kern="1200" cap="none" spc="0" normalizeH="0" baseline="0" noProof="0" dirty="0">
                  <a:ln>
                    <a:noFill/>
                  </a:ln>
                  <a:solidFill>
                    <a:prstClr val="white"/>
                  </a:solidFill>
                  <a:effectLst/>
                  <a:uLnTx/>
                  <a:uFillTx/>
                  <a:latin typeface="微软雅黑"/>
                  <a:ea typeface="微软雅黑"/>
                </a:endParaRPr>
              </a:p>
            </p:txBody>
          </p:sp>
          <p:sp>
            <p:nvSpPr>
              <p:cNvPr id="15" name="矩形 14"/>
              <p:cNvSpPr/>
              <p:nvPr/>
            </p:nvSpPr>
            <p:spPr>
              <a:xfrm>
                <a:off x="7483988" y="3246570"/>
                <a:ext cx="2756525" cy="387798"/>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600" b="1" dirty="0">
                    <a:solidFill>
                      <a:prstClr val="white"/>
                    </a:solidFill>
                    <a:latin typeface="微软雅黑"/>
                  </a:rPr>
                  <a:t>Electronic </a:t>
                </a:r>
                <a:r>
                  <a:rPr lang="en-US" altLang="zh-CN" sz="1600" b="1" dirty="0" smtClean="0">
                    <a:solidFill>
                      <a:prstClr val="white"/>
                    </a:solidFill>
                    <a:latin typeface="微软雅黑"/>
                  </a:rPr>
                  <a:t>Price Tag</a:t>
                </a:r>
                <a:endParaRPr lang="zh-CN" altLang="en-US" sz="1600" b="1" dirty="0">
                  <a:solidFill>
                    <a:prstClr val="white"/>
                  </a:solidFill>
                  <a:latin typeface="微软雅黑"/>
                </a:endParaRPr>
              </a:p>
            </p:txBody>
          </p:sp>
        </p:grpSp>
      </p:grpSp>
      <p:grpSp>
        <p:nvGrpSpPr>
          <p:cNvPr id="6" name="组合 5"/>
          <p:cNvGrpSpPr/>
          <p:nvPr/>
        </p:nvGrpSpPr>
        <p:grpSpPr>
          <a:xfrm>
            <a:off x="1081314" y="4034971"/>
            <a:ext cx="3048000" cy="1919340"/>
            <a:chOff x="1081314" y="4034971"/>
            <a:chExt cx="3048000" cy="1919340"/>
          </a:xfrm>
        </p:grpSpPr>
        <p:sp>
          <p:nvSpPr>
            <p:cNvPr id="5" name="矩形 4"/>
            <p:cNvSpPr/>
            <p:nvPr/>
          </p:nvSpPr>
          <p:spPr>
            <a:xfrm>
              <a:off x="1081314" y="4034971"/>
              <a:ext cx="3048000" cy="1872343"/>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6" name="组合 15"/>
            <p:cNvGrpSpPr/>
            <p:nvPr/>
          </p:nvGrpSpPr>
          <p:grpSpPr>
            <a:xfrm>
              <a:off x="1309529" y="4139605"/>
              <a:ext cx="2735968" cy="1814706"/>
              <a:chOff x="7483989" y="3149679"/>
              <a:chExt cx="2735968" cy="1814706"/>
            </a:xfrm>
          </p:grpSpPr>
          <p:sp>
            <p:nvSpPr>
              <p:cNvPr id="17" name="矩形 16"/>
              <p:cNvSpPr/>
              <p:nvPr/>
            </p:nvSpPr>
            <p:spPr>
              <a:xfrm>
                <a:off x="7483989" y="3450124"/>
                <a:ext cx="2591569" cy="1514261"/>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100" dirty="0">
                    <a:solidFill>
                      <a:prstClr val="white"/>
                    </a:solidFill>
                    <a:latin typeface="微软雅黑"/>
                  </a:rPr>
                  <a:t>It is an electronic display device with information transmission and reception function, and is mainly used in electronic labels for displaying price information in supermarkets, convenience stores, pharmacies, and the like.</a:t>
                </a:r>
                <a:endParaRPr kumimoji="0" lang="zh-CN" altLang="en-US" sz="1100" b="0" i="0" u="none" strike="noStrike" kern="1200" cap="none" spc="0" normalizeH="0" baseline="0" noProof="0" dirty="0">
                  <a:ln>
                    <a:noFill/>
                  </a:ln>
                  <a:solidFill>
                    <a:prstClr val="white"/>
                  </a:solidFill>
                  <a:effectLst/>
                  <a:uLnTx/>
                  <a:uFillTx/>
                  <a:latin typeface="微软雅黑"/>
                  <a:ea typeface="微软雅黑"/>
                </a:endParaRPr>
              </a:p>
            </p:txBody>
          </p:sp>
          <p:sp>
            <p:nvSpPr>
              <p:cNvPr id="18" name="矩形 17"/>
              <p:cNvSpPr/>
              <p:nvPr/>
            </p:nvSpPr>
            <p:spPr>
              <a:xfrm>
                <a:off x="7483989" y="3149679"/>
                <a:ext cx="2735968" cy="362792"/>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600" b="1" dirty="0">
                    <a:solidFill>
                      <a:prstClr val="white"/>
                    </a:solidFill>
                    <a:latin typeface="微软雅黑"/>
                  </a:rPr>
                  <a:t>Electronic Price Tag</a:t>
                </a:r>
                <a:endParaRPr lang="zh-CN" altLang="en-US" sz="1600" b="1" dirty="0">
                  <a:solidFill>
                    <a:prstClr val="white"/>
                  </a:solidFill>
                  <a:latin typeface="微软雅黑"/>
                </a:endParaRPr>
              </a:p>
            </p:txBody>
          </p:sp>
        </p:grpSp>
      </p:grpSp>
      <p:grpSp>
        <p:nvGrpSpPr>
          <p:cNvPr id="2" name="组合 1"/>
          <p:cNvGrpSpPr/>
          <p:nvPr/>
        </p:nvGrpSpPr>
        <p:grpSpPr>
          <a:xfrm>
            <a:off x="8091714" y="4034971"/>
            <a:ext cx="3048000" cy="1874883"/>
            <a:chOff x="8091714" y="4034971"/>
            <a:chExt cx="3048000" cy="1874883"/>
          </a:xfrm>
        </p:grpSpPr>
        <p:sp>
          <p:nvSpPr>
            <p:cNvPr id="7" name="矩形 6"/>
            <p:cNvSpPr/>
            <p:nvPr/>
          </p:nvSpPr>
          <p:spPr>
            <a:xfrm>
              <a:off x="8091714" y="4034971"/>
              <a:ext cx="3048000" cy="1872343"/>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9" name="组合 18"/>
            <p:cNvGrpSpPr/>
            <p:nvPr/>
          </p:nvGrpSpPr>
          <p:grpSpPr>
            <a:xfrm>
              <a:off x="8319928" y="4245373"/>
              <a:ext cx="2591570" cy="1664481"/>
              <a:chOff x="7483988" y="3255447"/>
              <a:chExt cx="2591570" cy="1664481"/>
            </a:xfrm>
          </p:grpSpPr>
          <p:sp>
            <p:nvSpPr>
              <p:cNvPr id="20" name="矩形 19"/>
              <p:cNvSpPr/>
              <p:nvPr/>
            </p:nvSpPr>
            <p:spPr>
              <a:xfrm>
                <a:off x="7483989" y="3625984"/>
                <a:ext cx="2591569" cy="1293944"/>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100" dirty="0">
                    <a:solidFill>
                      <a:prstClr val="white"/>
                    </a:solidFill>
                    <a:latin typeface="微软雅黑"/>
                  </a:rPr>
                  <a:t>The shelf was incorporated into the computer program, freed from the manual replacement of price tags, and the price consistency between the checkout counter and the shelf was achieved.</a:t>
                </a:r>
                <a:endParaRPr kumimoji="0" lang="zh-CN" altLang="en-US" sz="1100" b="0" i="0" u="none" strike="noStrike" kern="1200" cap="none" spc="0" normalizeH="0" baseline="0" noProof="0" dirty="0">
                  <a:ln>
                    <a:noFill/>
                  </a:ln>
                  <a:solidFill>
                    <a:prstClr val="white"/>
                  </a:solidFill>
                  <a:effectLst/>
                  <a:uLnTx/>
                  <a:uFillTx/>
                  <a:latin typeface="微软雅黑"/>
                  <a:ea typeface="微软雅黑"/>
                </a:endParaRPr>
              </a:p>
            </p:txBody>
          </p:sp>
          <p:sp>
            <p:nvSpPr>
              <p:cNvPr id="21" name="矩形 20"/>
              <p:cNvSpPr/>
              <p:nvPr/>
            </p:nvSpPr>
            <p:spPr>
              <a:xfrm>
                <a:off x="7483988" y="3255447"/>
                <a:ext cx="2591569" cy="387798"/>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600" b="1" dirty="0">
                    <a:solidFill>
                      <a:prstClr val="white"/>
                    </a:solidFill>
                    <a:latin typeface="微软雅黑"/>
                  </a:rPr>
                  <a:t>Electronic Price Tag</a:t>
                </a:r>
                <a:endParaRPr lang="zh-CN" altLang="en-US" sz="1600" b="1" dirty="0">
                  <a:solidFill>
                    <a:prstClr val="white"/>
                  </a:solidFill>
                  <a:latin typeface="微软雅黑"/>
                </a:endParaRPr>
              </a:p>
            </p:txBody>
          </p:sp>
        </p:grpSp>
      </p:grpSp>
      <p:pic>
        <p:nvPicPr>
          <p:cNvPr id="25" name="图片占位符 2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a:stretch/>
        </p:blipFill>
        <p:spPr>
          <a:xfrm>
            <a:off x="1081315" y="1770744"/>
            <a:ext cx="3048000" cy="1872343"/>
          </a:xfrm>
        </p:spPr>
      </p:pic>
      <p:pic>
        <p:nvPicPr>
          <p:cNvPr id="26" name="图片占位符 25"/>
          <p:cNvPicPr>
            <a:picLocks noGrp="1" noChangeAspect="1"/>
          </p:cNvPicPr>
          <p:nvPr>
            <p:ph type="pic" sz="quarter" idx="11"/>
          </p:nvPr>
        </p:nvPicPr>
        <p:blipFill>
          <a:blip r:embed="rId4" cstate="print">
            <a:extLst>
              <a:ext uri="{28A0092B-C50C-407E-A947-70E740481C1C}">
                <a14:useLocalDpi xmlns:a14="http://schemas.microsoft.com/office/drawing/2010/main" val="0"/>
              </a:ext>
            </a:extLst>
          </a:blip>
          <a:srcRect/>
          <a:stretch/>
        </p:blipFill>
        <p:spPr>
          <a:xfrm>
            <a:off x="4586514" y="4034972"/>
            <a:ext cx="3048000" cy="1872343"/>
          </a:xfrm>
        </p:spPr>
      </p:pic>
      <p:pic>
        <p:nvPicPr>
          <p:cNvPr id="27" name="图片占位符 26"/>
          <p:cNvPicPr>
            <a:picLocks noGrp="1" noChangeAspect="1"/>
          </p:cNvPicPr>
          <p:nvPr>
            <p:ph type="pic" sz="quarter" idx="12"/>
          </p:nvPr>
        </p:nvPicPr>
        <p:blipFill>
          <a:blip r:embed="rId5" cstate="print">
            <a:extLst>
              <a:ext uri="{28A0092B-C50C-407E-A947-70E740481C1C}">
                <a14:useLocalDpi xmlns:a14="http://schemas.microsoft.com/office/drawing/2010/main" val="0"/>
              </a:ext>
            </a:extLst>
          </a:blip>
          <a:srcRect/>
          <a:stretch/>
        </p:blipFill>
        <p:spPr>
          <a:xfrm>
            <a:off x="8091713" y="1770744"/>
            <a:ext cx="3048000" cy="1872343"/>
          </a:xfrm>
        </p:spPr>
      </p:pic>
      <p:grpSp>
        <p:nvGrpSpPr>
          <p:cNvPr id="31" name="组合 30"/>
          <p:cNvGrpSpPr/>
          <p:nvPr/>
        </p:nvGrpSpPr>
        <p:grpSpPr>
          <a:xfrm>
            <a:off x="469106" y="341083"/>
            <a:ext cx="6035210" cy="811213"/>
            <a:chOff x="469106" y="341083"/>
            <a:chExt cx="5583138" cy="811213"/>
          </a:xfrm>
        </p:grpSpPr>
        <p:sp>
          <p:nvSpPr>
            <p:cNvPr id="32" name="圆角矩形 31"/>
            <p:cNvSpPr/>
            <p:nvPr/>
          </p:nvSpPr>
          <p:spPr>
            <a:xfrm>
              <a:off x="672305" y="449943"/>
              <a:ext cx="4364357" cy="593494"/>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3" name="椭圆 32"/>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4" name="文本框 33"/>
            <p:cNvSpPr txBox="1"/>
            <p:nvPr/>
          </p:nvSpPr>
          <p:spPr>
            <a:xfrm>
              <a:off x="1483517" y="525381"/>
              <a:ext cx="4568727"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E-paper </a:t>
              </a:r>
              <a:r>
                <a:rPr lang="en-US" altLang="zh-CN" sz="2000" b="1" dirty="0" smtClean="0">
                  <a:solidFill>
                    <a:prstClr val="black">
                      <a:lumMod val="75000"/>
                      <a:lumOff val="25000"/>
                    </a:prstClr>
                  </a:solidFill>
                  <a:latin typeface="微软雅黑"/>
                </a:rPr>
                <a:t>Display </a:t>
              </a:r>
              <a:r>
                <a:rPr lang="en-US" altLang="zh-CN" sz="2000" b="1" dirty="0">
                  <a:solidFill>
                    <a:prstClr val="black">
                      <a:lumMod val="75000"/>
                      <a:lumOff val="25000"/>
                    </a:prstClr>
                  </a:solidFill>
                  <a:latin typeface="微软雅黑"/>
                </a:rPr>
                <a:t>A</a:t>
              </a:r>
              <a:r>
                <a:rPr lang="en-US" altLang="zh-CN" sz="2000" b="1" dirty="0" smtClean="0">
                  <a:solidFill>
                    <a:prstClr val="black">
                      <a:lumMod val="75000"/>
                      <a:lumOff val="25000"/>
                    </a:prstClr>
                  </a:solidFill>
                  <a:latin typeface="微软雅黑"/>
                </a:rPr>
                <a:t>pplication</a:t>
              </a:r>
              <a:endParaRPr lang="zh-CN" altLang="en-US" sz="2000" b="1" dirty="0">
                <a:solidFill>
                  <a:prstClr val="black">
                    <a:lumMod val="75000"/>
                    <a:lumOff val="25000"/>
                  </a:prstClr>
                </a:solidFill>
                <a:latin typeface="微软雅黑"/>
              </a:endParaRPr>
            </a:p>
          </p:txBody>
        </p:sp>
        <p:sp>
          <p:nvSpPr>
            <p:cNvPr id="35"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Tree>
    <p:extLst>
      <p:ext uri="{BB962C8B-B14F-4D97-AF65-F5344CB8AC3E}">
        <p14:creationId xmlns:p14="http://schemas.microsoft.com/office/powerpoint/2010/main" val="286104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469106" y="341083"/>
            <a:ext cx="4964028" cy="1015295"/>
            <a:chOff x="469106" y="341083"/>
            <a:chExt cx="4544308" cy="1015295"/>
          </a:xfrm>
        </p:grpSpPr>
        <p:sp>
          <p:nvSpPr>
            <p:cNvPr id="26" name="圆角矩形 25"/>
            <p:cNvSpPr/>
            <p:nvPr/>
          </p:nvSpPr>
          <p:spPr>
            <a:xfrm>
              <a:off x="672305" y="449943"/>
              <a:ext cx="4341109" cy="593494"/>
            </a:xfrm>
            <a:prstGeom prst="roundRect">
              <a:avLst>
                <a:gd name="adj" fmla="val 50000"/>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7" name="椭圆 26"/>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8" name="文本框 27"/>
            <p:cNvSpPr txBox="1"/>
            <p:nvPr/>
          </p:nvSpPr>
          <p:spPr>
            <a:xfrm>
              <a:off x="1483518" y="525381"/>
              <a:ext cx="3295317" cy="830997"/>
            </a:xfrm>
            <a:prstGeom prst="rect">
              <a:avLst/>
            </a:prstGeom>
            <a:noFill/>
          </p:spPr>
          <p:txBody>
            <a:bodyPr wrap="square" rtlCol="0">
              <a:spAutoFit/>
              <a:scene3d>
                <a:camera prst="orthographicFront"/>
                <a:lightRig rig="threePt" dir="t"/>
              </a:scene3d>
              <a:sp3d contourW="12700"/>
            </a:bodyPr>
            <a:lstStyle/>
            <a:p>
              <a:pPr lvl="0">
                <a:defRPr/>
              </a:pPr>
              <a:r>
                <a:rPr lang="zh-CN" altLang="en-US" sz="2400" b="1" dirty="0">
                  <a:solidFill>
                    <a:prstClr val="black">
                      <a:lumMod val="75000"/>
                      <a:lumOff val="25000"/>
                    </a:prstClr>
                  </a:solidFill>
                  <a:latin typeface="微软雅黑"/>
                </a:rPr>
                <a:t>现有电子纸显示屏的应用</a:t>
              </a:r>
            </a:p>
          </p:txBody>
        </p:sp>
        <p:sp>
          <p:nvSpPr>
            <p:cNvPr id="29"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 y="45720"/>
            <a:ext cx="12190675" cy="6767295"/>
          </a:xfrm>
          <a:prstGeom prst="rect">
            <a:avLst/>
          </a:prstGeom>
        </p:spPr>
      </p:pic>
    </p:spTree>
    <p:extLst>
      <p:ext uri="{BB962C8B-B14F-4D97-AF65-F5344CB8AC3E}">
        <p14:creationId xmlns:p14="http://schemas.microsoft.com/office/powerpoint/2010/main" val="3473883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 y="0"/>
            <a:ext cx="12416809" cy="6892827"/>
          </a:xfrm>
          <a:prstGeom prst="rect">
            <a:avLst/>
          </a:prstGeom>
        </p:spPr>
      </p:pic>
    </p:spTree>
    <p:extLst>
      <p:ext uri="{BB962C8B-B14F-4D97-AF65-F5344CB8AC3E}">
        <p14:creationId xmlns:p14="http://schemas.microsoft.com/office/powerpoint/2010/main" val="61184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192000" cy="4688114"/>
          </a:xfrm>
          <a:prstGeom prst="rect">
            <a:avLst/>
          </a:prstGeom>
          <a:pattFill prst="ltUpDiag">
            <a:fgClr>
              <a:schemeClr val="bg2">
                <a:lumMod val="10000"/>
              </a:schemeClr>
            </a:fgClr>
            <a:bgClr>
              <a:schemeClr val="tx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3" name="矩形 2"/>
          <p:cNvSpPr/>
          <p:nvPr/>
        </p:nvSpPr>
        <p:spPr>
          <a:xfrm>
            <a:off x="1195387" y="2187061"/>
            <a:ext cx="9801225" cy="3110652"/>
          </a:xfrm>
          <a:prstGeom prst="rect">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文本框 3"/>
          <p:cNvSpPr txBox="1"/>
          <p:nvPr/>
        </p:nvSpPr>
        <p:spPr>
          <a:xfrm>
            <a:off x="1195386" y="2402194"/>
            <a:ext cx="9801225" cy="1200329"/>
          </a:xfrm>
          <a:prstGeom prst="rect">
            <a:avLst/>
          </a:prstGeom>
          <a:noFill/>
          <a:scene3d>
            <a:camera prst="orthographicFront"/>
            <a:lightRig rig="threePt" dir="t"/>
          </a:scene3d>
          <a:sp3d/>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srgbClr val="FFFFFF">
                    <a:alpha val="30000"/>
                  </a:srgbClr>
                </a:solidFill>
                <a:effectLst/>
                <a:uLnTx/>
                <a:uFillTx/>
                <a:latin typeface="Aharoni" panose="02010803020104030203" pitchFamily="2" charset="-79"/>
                <a:ea typeface="微软雅黑"/>
                <a:cs typeface="Aharoni" panose="02010803020104030203" pitchFamily="2" charset="-79"/>
              </a:rPr>
              <a:t>CONTENTS</a:t>
            </a:r>
            <a:endParaRPr kumimoji="0" lang="zh-CN" altLang="en-US" sz="7200" b="0" i="0" u="none" strike="noStrike" kern="1200" cap="none" spc="0" normalizeH="0" baseline="0" noProof="0" dirty="0">
              <a:ln>
                <a:noFill/>
              </a:ln>
              <a:solidFill>
                <a:srgbClr val="FFFFFF">
                  <a:alpha val="30000"/>
                </a:srgbClr>
              </a:solidFill>
              <a:effectLst/>
              <a:uLnTx/>
              <a:uFillTx/>
              <a:latin typeface="Aharoni" panose="02010803020104030203" pitchFamily="2" charset="-79"/>
              <a:ea typeface="微软雅黑"/>
              <a:cs typeface="Aharoni" panose="02010803020104030203" pitchFamily="2" charset="-79"/>
            </a:endParaRPr>
          </a:p>
        </p:txBody>
      </p:sp>
      <p:grpSp>
        <p:nvGrpSpPr>
          <p:cNvPr id="10" name="组合 9"/>
          <p:cNvGrpSpPr/>
          <p:nvPr/>
        </p:nvGrpSpPr>
        <p:grpSpPr>
          <a:xfrm>
            <a:off x="2715240" y="3790497"/>
            <a:ext cx="8188549" cy="923330"/>
            <a:chOff x="2396573" y="3790497"/>
            <a:chExt cx="8188549" cy="923330"/>
          </a:xfrm>
        </p:grpSpPr>
        <p:sp>
          <p:nvSpPr>
            <p:cNvPr id="5" name="文本框 4"/>
            <p:cNvSpPr txBox="1"/>
            <p:nvPr/>
          </p:nvSpPr>
          <p:spPr>
            <a:xfrm>
              <a:off x="2396573" y="3790497"/>
              <a:ext cx="3722817" cy="923330"/>
            </a:xfrm>
            <a:prstGeom prst="rect">
              <a:avLst/>
            </a:prstGeom>
            <a:noFill/>
            <a:scene3d>
              <a:camera prst="orthographicFront"/>
              <a:lightRig rig="threePt" dir="t"/>
            </a:scene3d>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FFFFFF"/>
                  </a:solidFill>
                  <a:effectLst/>
                  <a:uLnTx/>
                  <a:uFillTx/>
                  <a:latin typeface="Aharoni" panose="02010803020104030203" pitchFamily="2" charset="-79"/>
                  <a:ea typeface="微软雅黑"/>
                  <a:cs typeface="Aharoni" panose="02010803020104030203" pitchFamily="2" charset="-79"/>
                </a:rPr>
                <a:t>PART </a:t>
              </a:r>
              <a:r>
                <a:rPr kumimoji="0" lang="en-US" altLang="zh-CN" sz="5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Aharoni" panose="02010803020104030203" pitchFamily="2" charset="-79"/>
                </a:rPr>
                <a:t>02</a:t>
              </a:r>
              <a:endParaRPr kumimoji="0" lang="zh-CN" altLang="en-US" sz="5400" b="0" i="0" u="none" strike="noStrike" kern="1200" cap="none" spc="0" normalizeH="0" baseline="0" noProof="0" dirty="0">
                <a:ln>
                  <a:noFill/>
                </a:ln>
                <a:solidFill>
                  <a:srgbClr val="FFFFFF"/>
                </a:solidFill>
                <a:effectLst/>
                <a:uLnTx/>
                <a:uFillTx/>
                <a:latin typeface="Impact" panose="020B0806030902050204" pitchFamily="34" charset="0"/>
                <a:ea typeface="微软雅黑"/>
                <a:cs typeface="Aharoni" panose="02010803020104030203" pitchFamily="2" charset="-79"/>
              </a:endParaRPr>
            </a:p>
          </p:txBody>
        </p:sp>
        <p:sp>
          <p:nvSpPr>
            <p:cNvPr id="6" name="文本框 5"/>
            <p:cNvSpPr txBox="1"/>
            <p:nvPr/>
          </p:nvSpPr>
          <p:spPr>
            <a:xfrm>
              <a:off x="5471461" y="3818185"/>
              <a:ext cx="5113661" cy="523220"/>
            </a:xfrm>
            <a:prstGeom prst="rect">
              <a:avLst/>
            </a:prstGeom>
            <a:noFill/>
            <a:scene3d>
              <a:camera prst="orthographicFront"/>
              <a:lightRig rig="threePt" dir="t"/>
            </a:scene3d>
            <a:sp3d/>
          </p:spPr>
          <p:txBody>
            <a:bodyPr wrap="square" rtlCol="0">
              <a:spAutoFit/>
            </a:bodyPr>
            <a:lstStyle/>
            <a:p>
              <a:pPr lvl="0">
                <a:defRPr/>
              </a:pPr>
              <a:r>
                <a:rPr lang="en-US" altLang="zh-CN" sz="2800" b="1" dirty="0">
                  <a:solidFill>
                    <a:prstClr val="white"/>
                  </a:solidFill>
                  <a:latin typeface="+mn-ea"/>
                  <a:cs typeface="Aharoni" panose="02010803020104030203" pitchFamily="2" charset="-79"/>
                </a:rPr>
                <a:t>New </a:t>
              </a:r>
              <a:r>
                <a:rPr lang="en-US" altLang="zh-CN" sz="2800" b="1" dirty="0" smtClean="0">
                  <a:solidFill>
                    <a:prstClr val="white"/>
                  </a:solidFill>
                  <a:latin typeface="+mn-ea"/>
                  <a:cs typeface="Aharoni" panose="02010803020104030203" pitchFamily="2" charset="-79"/>
                </a:rPr>
                <a:t>Technology </a:t>
              </a:r>
              <a:r>
                <a:rPr lang="en-US" altLang="zh-CN" sz="2800" b="1" dirty="0">
                  <a:solidFill>
                    <a:prstClr val="white"/>
                  </a:solidFill>
                  <a:latin typeface="+mn-ea"/>
                  <a:cs typeface="Aharoni" panose="02010803020104030203" pitchFamily="2" charset="-79"/>
                </a:rPr>
                <a:t>- </a:t>
              </a:r>
              <a:r>
                <a:rPr lang="en-US" altLang="zh-CN" sz="2800" b="1" dirty="0" smtClean="0">
                  <a:solidFill>
                    <a:prstClr val="white"/>
                  </a:solidFill>
                  <a:latin typeface="+mn-ea"/>
                  <a:cs typeface="Aharoni" panose="02010803020104030203" pitchFamily="2" charset="-79"/>
                </a:rPr>
                <a:t>DES</a:t>
              </a:r>
              <a:endParaRPr lang="zh-CN" altLang="en-US" sz="2800" b="1" dirty="0">
                <a:solidFill>
                  <a:prstClr val="white"/>
                </a:solidFill>
                <a:latin typeface="+mn-ea"/>
                <a:cs typeface="Aharoni" panose="02010803020104030203" pitchFamily="2" charset="-79"/>
              </a:endParaRPr>
            </a:p>
          </p:txBody>
        </p:sp>
        <p:cxnSp>
          <p:nvCxnSpPr>
            <p:cNvPr id="8" name="直接连接符 7"/>
            <p:cNvCxnSpPr>
              <a:cxnSpLocks/>
            </p:cNvCxnSpPr>
            <p:nvPr/>
          </p:nvCxnSpPr>
          <p:spPr>
            <a:xfrm>
              <a:off x="5316765" y="3911269"/>
              <a:ext cx="0" cy="606455"/>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sp>
        <p:nvSpPr>
          <p:cNvPr id="7" name="文本框 6">
            <a:extLst>
              <a:ext uri="{FF2B5EF4-FFF2-40B4-BE49-F238E27FC236}">
                <a16:creationId xmlns="" xmlns:a16="http://schemas.microsoft.com/office/drawing/2014/main" id="{959E2359-1B30-4B9D-9CC1-698BE21AAC62}"/>
              </a:ext>
            </a:extLst>
          </p:cNvPr>
          <p:cNvSpPr txBox="1"/>
          <p:nvPr/>
        </p:nvSpPr>
        <p:spPr>
          <a:xfrm>
            <a:off x="6016104" y="4284327"/>
            <a:ext cx="3740448" cy="369332"/>
          </a:xfrm>
          <a:prstGeom prst="rect">
            <a:avLst/>
          </a:prstGeom>
          <a:noFill/>
          <a:scene3d>
            <a:camera prst="orthographicFront"/>
            <a:lightRig rig="threePt" dir="t"/>
          </a:scene3d>
          <a:sp3d/>
        </p:spPr>
        <p:txBody>
          <a:bodyPr wrap="none" rtlCol="0">
            <a:spAutoFit/>
          </a:bodyPr>
          <a:lstStyle/>
          <a:p>
            <a:r>
              <a:rPr lang="en-US" altLang="zh-CN" dirty="0">
                <a:solidFill>
                  <a:schemeClr val="bg1"/>
                </a:solidFill>
                <a:latin typeface="+mn-ea"/>
              </a:rPr>
              <a:t>Display Electronic Slurry</a:t>
            </a:r>
            <a:r>
              <a:rPr lang="zh-CN" altLang="en-US" dirty="0">
                <a:solidFill>
                  <a:schemeClr val="bg1"/>
                </a:solidFill>
                <a:latin typeface="+mn-ea"/>
              </a:rPr>
              <a:t>（</a:t>
            </a:r>
            <a:r>
              <a:rPr lang="en-US" altLang="zh-CN" dirty="0">
                <a:solidFill>
                  <a:schemeClr val="bg1"/>
                </a:solidFill>
                <a:latin typeface="+mn-ea"/>
              </a:rPr>
              <a:t>DES</a:t>
            </a:r>
            <a:r>
              <a:rPr lang="zh-CN" altLang="en-US" dirty="0">
                <a:solidFill>
                  <a:schemeClr val="bg1"/>
                </a:solidFill>
                <a:latin typeface="+mn-ea"/>
              </a:rPr>
              <a:t>）</a:t>
            </a:r>
          </a:p>
        </p:txBody>
      </p:sp>
    </p:spTree>
    <p:extLst>
      <p:ext uri="{BB962C8B-B14F-4D97-AF65-F5344CB8AC3E}">
        <p14:creationId xmlns:p14="http://schemas.microsoft.com/office/powerpoint/2010/main" val="1806483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874713" y="4398881"/>
            <a:ext cx="5221287" cy="0"/>
          </a:xfrm>
          <a:prstGeom prst="line">
            <a:avLst/>
          </a:prstGeom>
          <a:ln>
            <a:solidFill>
              <a:schemeClr val="bg1">
                <a:lumMod val="75000"/>
              </a:schemeClr>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nvGrpSpPr>
          <p:cNvPr id="18" name="组合 17"/>
          <p:cNvGrpSpPr/>
          <p:nvPr/>
        </p:nvGrpSpPr>
        <p:grpSpPr>
          <a:xfrm>
            <a:off x="910337" y="4471581"/>
            <a:ext cx="10829081" cy="1839965"/>
            <a:chOff x="7483988" y="3314482"/>
            <a:chExt cx="5221287" cy="1839965"/>
          </a:xfrm>
        </p:grpSpPr>
        <p:sp>
          <p:nvSpPr>
            <p:cNvPr id="19" name="矩形 18"/>
            <p:cNvSpPr/>
            <p:nvPr/>
          </p:nvSpPr>
          <p:spPr>
            <a:xfrm>
              <a:off x="7483988" y="3732519"/>
              <a:ext cx="5221287" cy="1421928"/>
            </a:xfrm>
            <a:prstGeom prst="rect">
              <a:avLst/>
            </a:prstGeom>
            <a:scene3d>
              <a:camera prst="orthographicFront"/>
              <a:lightRig rig="threePt" dir="t"/>
            </a:scene3d>
            <a:sp3d/>
          </p:spPr>
          <p:txBody>
            <a:bodyPr wrap="square">
              <a:spAutoFit/>
            </a:bodyPr>
            <a:lstStyle/>
            <a:p>
              <a:pPr lvl="0" algn="just">
                <a:lnSpc>
                  <a:spcPct val="120000"/>
                </a:lnSpc>
                <a:defRPr/>
              </a:pPr>
              <a:r>
                <a:rPr lang="en-US" altLang="zh-CN" sz="1200" dirty="0" smtClean="0">
                  <a:latin typeface="微软雅黑"/>
                </a:rPr>
                <a:t>The DES </a:t>
              </a:r>
              <a:r>
                <a:rPr lang="en-US" altLang="zh-CN" sz="1200" dirty="0">
                  <a:latin typeface="微软雅黑"/>
                </a:rPr>
                <a:t>display </a:t>
              </a:r>
              <a:r>
                <a:rPr lang="en-US" altLang="zh-CN" sz="1200" dirty="0" smtClean="0">
                  <a:latin typeface="微软雅黑"/>
                </a:rPr>
                <a:t>module </a:t>
              </a:r>
              <a:r>
                <a:rPr lang="en-US" altLang="zh-CN" sz="1200" dirty="0">
                  <a:latin typeface="微软雅黑"/>
                </a:rPr>
                <a:t>adopts a new display structure which is completely different from the </a:t>
              </a:r>
              <a:r>
                <a:rPr lang="en-US" altLang="zh-CN" sz="1200" dirty="0" smtClean="0">
                  <a:latin typeface="微软雅黑"/>
                </a:rPr>
                <a:t>current micro-cup and micro-capsule structure. The </a:t>
              </a:r>
              <a:r>
                <a:rPr lang="en-US" altLang="zh-CN" sz="1200" dirty="0">
                  <a:latin typeface="微软雅黑"/>
                </a:rPr>
                <a:t>structure forms a layer of cofferdam structure on the surface of the TFT by forming a </a:t>
              </a:r>
              <a:r>
                <a:rPr lang="en-US" altLang="zh-CN" sz="1200" dirty="0" smtClean="0">
                  <a:latin typeface="微软雅黑"/>
                </a:rPr>
                <a:t>cofferdam </a:t>
              </a:r>
              <a:r>
                <a:rPr lang="en-US" altLang="zh-CN" sz="1200" dirty="0">
                  <a:latin typeface="微软雅黑"/>
                </a:rPr>
                <a:t>around the periphery of a single pixel electrode, and the bank covers the source and gate lines on the </a:t>
              </a:r>
              <a:r>
                <a:rPr lang="en-US" altLang="zh-CN" sz="1200" dirty="0" smtClean="0">
                  <a:latin typeface="微软雅黑"/>
                </a:rPr>
                <a:t>TFT. The </a:t>
              </a:r>
              <a:r>
                <a:rPr lang="en-US" altLang="zh-CN" sz="1200" dirty="0">
                  <a:latin typeface="微软雅黑"/>
                </a:rPr>
                <a:t>patterned structure is characterized in that each pixel electrode is surrounded by a </a:t>
              </a:r>
              <a:r>
                <a:rPr lang="en-US" altLang="zh-CN" sz="1200" dirty="0" smtClean="0">
                  <a:latin typeface="微软雅黑"/>
                </a:rPr>
                <a:t>cofferdam, </a:t>
              </a:r>
              <a:r>
                <a:rPr lang="en-US" altLang="zh-CN" sz="1200" dirty="0">
                  <a:latin typeface="微软雅黑"/>
                </a:rPr>
                <a:t>the microstructure is not visible on the front side, and the number of layers is reduced, thereby obtaining </a:t>
              </a:r>
              <a:r>
                <a:rPr lang="en-US" altLang="zh-CN" sz="1200" dirty="0" smtClean="0">
                  <a:latin typeface="微软雅黑"/>
                </a:rPr>
                <a:t>the higher definition  and resolution </a:t>
              </a:r>
              <a:r>
                <a:rPr lang="en-US" altLang="zh-CN" sz="1200" dirty="0">
                  <a:latin typeface="微软雅黑"/>
                </a:rPr>
                <a:t>display </a:t>
              </a:r>
              <a:r>
                <a:rPr lang="en-US" altLang="zh-CN" sz="1200" dirty="0" smtClean="0">
                  <a:latin typeface="微软雅黑"/>
                </a:rPr>
                <a:t>effect. In </a:t>
              </a:r>
              <a:r>
                <a:rPr lang="en-US" altLang="zh-CN" sz="1200" dirty="0">
                  <a:latin typeface="微软雅黑"/>
                </a:rPr>
                <a:t>order to distinguish it from the traditional </a:t>
              </a:r>
              <a:r>
                <a:rPr lang="en-US" altLang="zh-CN" sz="1200" dirty="0" smtClean="0">
                  <a:latin typeface="微软雅黑"/>
                </a:rPr>
                <a:t>micro-cup </a:t>
              </a:r>
              <a:r>
                <a:rPr lang="en-US" altLang="zh-CN" sz="1200" dirty="0">
                  <a:latin typeface="微软雅黑"/>
                </a:rPr>
                <a:t>and </a:t>
              </a:r>
              <a:r>
                <a:rPr lang="en-US" altLang="zh-CN" sz="1200" dirty="0" smtClean="0">
                  <a:latin typeface="微软雅黑"/>
                </a:rPr>
                <a:t>micro-capsule </a:t>
              </a:r>
              <a:r>
                <a:rPr lang="en-US" altLang="zh-CN" sz="1200" dirty="0">
                  <a:latin typeface="微软雅黑"/>
                </a:rPr>
                <a:t>technology, we call it the new display </a:t>
              </a:r>
              <a:r>
                <a:rPr lang="en-US" altLang="zh-CN" sz="1200" dirty="0" smtClean="0">
                  <a:latin typeface="微软雅黑"/>
                </a:rPr>
                <a:t>electronic slurry </a:t>
              </a:r>
              <a:r>
                <a:rPr lang="en-US" altLang="zh-CN" sz="1200" dirty="0">
                  <a:latin typeface="微软雅黑"/>
                </a:rPr>
                <a:t>(DES) technology.</a:t>
              </a:r>
              <a:endParaRPr kumimoji="0" lang="zh-CN" altLang="en-US" sz="1200" b="0" i="0" u="none" strike="noStrike" kern="1200" cap="none" spc="0" normalizeH="0" baseline="0" noProof="0" dirty="0">
                <a:ln>
                  <a:noFill/>
                </a:ln>
                <a:effectLst/>
                <a:uLnTx/>
                <a:uFillTx/>
                <a:latin typeface="微软雅黑"/>
                <a:ea typeface="微软雅黑"/>
              </a:endParaRPr>
            </a:p>
          </p:txBody>
        </p:sp>
        <p:sp>
          <p:nvSpPr>
            <p:cNvPr id="20" name="矩形 19"/>
            <p:cNvSpPr/>
            <p:nvPr/>
          </p:nvSpPr>
          <p:spPr>
            <a:xfrm>
              <a:off x="7483989" y="3314482"/>
              <a:ext cx="2050552" cy="430374"/>
            </a:xfrm>
            <a:prstGeom prst="rect">
              <a:avLst/>
            </a:prstGeom>
            <a:scene3d>
              <a:camera prst="orthographicFront"/>
              <a:lightRig rig="threePt" dir="t"/>
            </a:scene3d>
            <a:sp3d/>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zh-CN" altLang="en-US" sz="2000" b="1" i="0" u="none" strike="noStrike" kern="1200" cap="none" spc="0" normalizeH="0" baseline="0" noProof="0" dirty="0">
                <a:ln>
                  <a:noFill/>
                </a:ln>
                <a:solidFill>
                  <a:srgbClr val="008EB0"/>
                </a:solidFill>
                <a:effectLst/>
                <a:uLnTx/>
                <a:uFillTx/>
                <a:latin typeface="微软雅黑"/>
                <a:ea typeface="微软雅黑"/>
                <a:cs typeface="+mn-cs"/>
              </a:endParaRPr>
            </a:p>
          </p:txBody>
        </p:sp>
      </p:grpSp>
      <p:grpSp>
        <p:nvGrpSpPr>
          <p:cNvPr id="22" name="组合 21"/>
          <p:cNvGrpSpPr/>
          <p:nvPr/>
        </p:nvGrpSpPr>
        <p:grpSpPr>
          <a:xfrm>
            <a:off x="469106" y="341083"/>
            <a:ext cx="8286705" cy="811213"/>
            <a:chOff x="469106" y="341083"/>
            <a:chExt cx="8286705" cy="811213"/>
          </a:xfrm>
        </p:grpSpPr>
        <p:sp>
          <p:nvSpPr>
            <p:cNvPr id="23" name="圆角矩形 22"/>
            <p:cNvSpPr/>
            <p:nvPr/>
          </p:nvSpPr>
          <p:spPr>
            <a:xfrm>
              <a:off x="672305" y="449943"/>
              <a:ext cx="4175466" cy="593494"/>
            </a:xfrm>
            <a:prstGeom prst="roundRect">
              <a:avLst>
                <a:gd name="adj" fmla="val 50000"/>
              </a:avLst>
            </a:prstGeom>
            <a:solidFill>
              <a:schemeClr val="bg1"/>
            </a:solidFill>
            <a:ln>
              <a:solidFill>
                <a:schemeClr val="bg2"/>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椭圆 23"/>
            <p:cNvSpPr/>
            <p:nvPr/>
          </p:nvSpPr>
          <p:spPr>
            <a:xfrm>
              <a:off x="469106" y="341083"/>
              <a:ext cx="811213" cy="811213"/>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文本框 24"/>
            <p:cNvSpPr txBox="1"/>
            <p:nvPr/>
          </p:nvSpPr>
          <p:spPr>
            <a:xfrm>
              <a:off x="1483518" y="525381"/>
              <a:ext cx="7272293" cy="400110"/>
            </a:xfrm>
            <a:prstGeom prst="rect">
              <a:avLst/>
            </a:prstGeom>
            <a:noFill/>
            <a:scene3d>
              <a:camera prst="orthographicFront"/>
              <a:lightRig rig="threePt" dir="t"/>
            </a:scene3d>
            <a:sp3d/>
          </p:spPr>
          <p:txBody>
            <a:bodyPr wrap="square" rtlCol="0">
              <a:spAutoFit/>
            </a:bodyPr>
            <a:lstStyle/>
            <a:p>
              <a:pPr lvl="0">
                <a:defRPr/>
              </a:pPr>
              <a:r>
                <a:rPr lang="en-US" altLang="zh-CN" sz="2000" b="1" dirty="0">
                  <a:solidFill>
                    <a:prstClr val="black">
                      <a:lumMod val="75000"/>
                      <a:lumOff val="25000"/>
                    </a:prstClr>
                  </a:solidFill>
                  <a:latin typeface="微软雅黑"/>
                </a:rPr>
                <a:t>Structure </a:t>
              </a:r>
              <a:r>
                <a:rPr lang="en-US" altLang="zh-CN" sz="2000" b="1" dirty="0" smtClean="0">
                  <a:solidFill>
                    <a:prstClr val="black">
                      <a:lumMod val="75000"/>
                      <a:lumOff val="25000"/>
                    </a:prstClr>
                  </a:solidFill>
                  <a:latin typeface="微软雅黑"/>
                </a:rPr>
                <a:t>Diagram </a:t>
              </a:r>
              <a:r>
                <a:rPr lang="en-US" altLang="zh-CN" sz="2000" b="1" dirty="0">
                  <a:solidFill>
                    <a:prstClr val="black">
                      <a:lumMod val="75000"/>
                      <a:lumOff val="25000"/>
                    </a:prstClr>
                  </a:solidFill>
                  <a:latin typeface="微软雅黑"/>
                </a:rPr>
                <a:t>of </a:t>
              </a:r>
              <a:r>
                <a:rPr lang="en-US" altLang="zh-CN" sz="2000" b="1" dirty="0" smtClean="0">
                  <a:solidFill>
                    <a:prstClr val="black">
                      <a:lumMod val="75000"/>
                      <a:lumOff val="25000"/>
                    </a:prstClr>
                  </a:solidFill>
                  <a:latin typeface="微软雅黑"/>
                </a:rPr>
                <a:t>New </a:t>
              </a:r>
              <a:r>
                <a:rPr lang="en-US" altLang="zh-CN" sz="2000" b="1" dirty="0">
                  <a:solidFill>
                    <a:prstClr val="black">
                      <a:lumMod val="75000"/>
                      <a:lumOff val="25000"/>
                    </a:prstClr>
                  </a:solidFill>
                  <a:latin typeface="微软雅黑"/>
                </a:rPr>
                <a:t>a</a:t>
              </a:r>
              <a:r>
                <a:rPr lang="en-US" altLang="zh-CN" sz="2000" b="1" dirty="0" smtClean="0">
                  <a:solidFill>
                    <a:prstClr val="black">
                      <a:lumMod val="75000"/>
                      <a:lumOff val="25000"/>
                    </a:prstClr>
                  </a:solidFill>
                  <a:latin typeface="微软雅黑"/>
                </a:rPr>
                <a:t>nd Original </a:t>
              </a:r>
              <a:r>
                <a:rPr lang="en-US" altLang="zh-CN" sz="2000" b="1" dirty="0">
                  <a:solidFill>
                    <a:prstClr val="black">
                      <a:lumMod val="75000"/>
                      <a:lumOff val="25000"/>
                    </a:prstClr>
                  </a:solidFill>
                  <a:latin typeface="微软雅黑"/>
                </a:rPr>
                <a:t>T</a:t>
              </a:r>
              <a:r>
                <a:rPr lang="en-US" altLang="zh-CN" sz="2000" b="1" dirty="0" smtClean="0">
                  <a:solidFill>
                    <a:prstClr val="black">
                      <a:lumMod val="75000"/>
                      <a:lumOff val="25000"/>
                    </a:prstClr>
                  </a:solidFill>
                  <a:latin typeface="微软雅黑"/>
                </a:rPr>
                <a:t>echnology</a:t>
              </a:r>
              <a:endParaRPr kumimoji="0" lang="zh-CN" altLang="en-US" sz="2000" b="1" i="0" u="none" strike="noStrike" kern="1200" cap="none" spc="0" normalizeH="0" baseline="0" noProof="0" dirty="0">
                <a:ln>
                  <a:noFill/>
                </a:ln>
                <a:solidFill>
                  <a:prstClr val="black">
                    <a:lumMod val="75000"/>
                    <a:lumOff val="25000"/>
                  </a:prstClr>
                </a:solidFill>
                <a:effectLst/>
                <a:uLnTx/>
                <a:uFillTx/>
                <a:latin typeface="微软雅黑"/>
                <a:ea typeface="微软雅黑"/>
              </a:endParaRPr>
            </a:p>
          </p:txBody>
        </p:sp>
        <p:sp>
          <p:nvSpPr>
            <p:cNvPr id="26" name="椭圆 17"/>
            <p:cNvSpPr/>
            <p:nvPr/>
          </p:nvSpPr>
          <p:spPr>
            <a:xfrm>
              <a:off x="635000" y="506978"/>
              <a:ext cx="479426" cy="479424"/>
            </a:xfrm>
            <a:custGeom>
              <a:avLst/>
              <a:gdLst>
                <a:gd name="connsiteX0" fmla="*/ 199497 w 331788"/>
                <a:gd name="connsiteY0" fmla="*/ 265112 h 331787"/>
                <a:gd name="connsiteX1" fmla="*/ 209798 w 331788"/>
                <a:gd name="connsiteY1" fmla="*/ 279217 h 331787"/>
                <a:gd name="connsiteX2" fmla="*/ 238126 w 331788"/>
                <a:gd name="connsiteY2" fmla="*/ 315118 h 331787"/>
                <a:gd name="connsiteX3" fmla="*/ 166018 w 331788"/>
                <a:gd name="connsiteY3" fmla="*/ 331787 h 331787"/>
                <a:gd name="connsiteX4" fmla="*/ 122238 w 331788"/>
                <a:gd name="connsiteY4" fmla="*/ 325376 h 331787"/>
                <a:gd name="connsiteX5" fmla="*/ 199497 w 331788"/>
                <a:gd name="connsiteY5" fmla="*/ 265112 h 331787"/>
                <a:gd name="connsiteX6" fmla="*/ 190500 w 331788"/>
                <a:gd name="connsiteY6" fmla="*/ 228600 h 331787"/>
                <a:gd name="connsiteX7" fmla="*/ 201490 w 331788"/>
                <a:gd name="connsiteY7" fmla="*/ 228600 h 331787"/>
                <a:gd name="connsiteX8" fmla="*/ 206375 w 331788"/>
                <a:gd name="connsiteY8" fmla="*/ 236394 h 331787"/>
                <a:gd name="connsiteX9" fmla="*/ 200269 w 331788"/>
                <a:gd name="connsiteY9" fmla="*/ 242888 h 331787"/>
                <a:gd name="connsiteX10" fmla="*/ 190500 w 331788"/>
                <a:gd name="connsiteY10" fmla="*/ 228600 h 331787"/>
                <a:gd name="connsiteX11" fmla="*/ 146452 w 331788"/>
                <a:gd name="connsiteY11" fmla="*/ 228600 h 331787"/>
                <a:gd name="connsiteX12" fmla="*/ 164590 w 331788"/>
                <a:gd name="connsiteY12" fmla="*/ 229897 h 331787"/>
                <a:gd name="connsiteX13" fmla="*/ 165885 w 331788"/>
                <a:gd name="connsiteY13" fmla="*/ 229897 h 331787"/>
                <a:gd name="connsiteX14" fmla="*/ 173659 w 331788"/>
                <a:gd name="connsiteY14" fmla="*/ 229897 h 331787"/>
                <a:gd name="connsiteX15" fmla="*/ 190501 w 331788"/>
                <a:gd name="connsiteY15" fmla="*/ 253240 h 331787"/>
                <a:gd name="connsiteX16" fmla="*/ 103699 w 331788"/>
                <a:gd name="connsiteY16" fmla="*/ 320675 h 331787"/>
                <a:gd name="connsiteX17" fmla="*/ 77788 w 331788"/>
                <a:gd name="connsiteY17" fmla="*/ 306410 h 331787"/>
                <a:gd name="connsiteX18" fmla="*/ 112768 w 331788"/>
                <a:gd name="connsiteY18" fmla="*/ 244162 h 331787"/>
                <a:gd name="connsiteX19" fmla="*/ 121837 w 331788"/>
                <a:gd name="connsiteY19" fmla="*/ 245459 h 331787"/>
                <a:gd name="connsiteX20" fmla="*/ 146452 w 331788"/>
                <a:gd name="connsiteY20" fmla="*/ 228600 h 331787"/>
                <a:gd name="connsiteX21" fmla="*/ 323851 w 331788"/>
                <a:gd name="connsiteY21" fmla="*/ 217487 h 331787"/>
                <a:gd name="connsiteX22" fmla="*/ 249631 w 331788"/>
                <a:gd name="connsiteY22" fmla="*/ 307975 h 331787"/>
                <a:gd name="connsiteX23" fmla="*/ 207963 w 331788"/>
                <a:gd name="connsiteY23" fmla="*/ 253682 h 331787"/>
                <a:gd name="connsiteX24" fmla="*/ 218380 w 331788"/>
                <a:gd name="connsiteY24" fmla="*/ 243341 h 331787"/>
                <a:gd name="connsiteX25" fmla="*/ 227495 w 331788"/>
                <a:gd name="connsiteY25" fmla="*/ 244634 h 331787"/>
                <a:gd name="connsiteX26" fmla="*/ 253537 w 331788"/>
                <a:gd name="connsiteY26" fmla="*/ 225243 h 331787"/>
                <a:gd name="connsiteX27" fmla="*/ 323851 w 331788"/>
                <a:gd name="connsiteY27" fmla="*/ 217487 h 331787"/>
                <a:gd name="connsiteX28" fmla="*/ 3175 w 331788"/>
                <a:gd name="connsiteY28" fmla="*/ 196850 h 331787"/>
                <a:gd name="connsiteX29" fmla="*/ 93642 w 331788"/>
                <a:gd name="connsiteY29" fmla="*/ 222902 h 331787"/>
                <a:gd name="connsiteX30" fmla="*/ 100013 w 331788"/>
                <a:gd name="connsiteY30" fmla="*/ 235927 h 331787"/>
                <a:gd name="connsiteX31" fmla="*/ 65610 w 331788"/>
                <a:gd name="connsiteY31" fmla="*/ 298450 h 331787"/>
                <a:gd name="connsiteX32" fmla="*/ 3175 w 331788"/>
                <a:gd name="connsiteY32" fmla="*/ 196850 h 331787"/>
                <a:gd name="connsiteX33" fmla="*/ 146517 w 331788"/>
                <a:gd name="connsiteY33" fmla="*/ 192087 h 331787"/>
                <a:gd name="connsiteX34" fmla="*/ 163513 w 331788"/>
                <a:gd name="connsiteY34" fmla="*/ 215900 h 331787"/>
                <a:gd name="connsiteX35" fmla="*/ 147825 w 331788"/>
                <a:gd name="connsiteY35" fmla="*/ 214577 h 331787"/>
                <a:gd name="connsiteX36" fmla="*/ 141288 w 331788"/>
                <a:gd name="connsiteY36" fmla="*/ 200025 h 331787"/>
                <a:gd name="connsiteX37" fmla="*/ 146517 w 331788"/>
                <a:gd name="connsiteY37" fmla="*/ 192087 h 331787"/>
                <a:gd name="connsiteX38" fmla="*/ 277877 w 331788"/>
                <a:gd name="connsiteY38" fmla="*/ 160337 h 331787"/>
                <a:gd name="connsiteX39" fmla="*/ 314326 w 331788"/>
                <a:gd name="connsiteY39" fmla="*/ 204624 h 331787"/>
                <a:gd name="connsiteX40" fmla="*/ 253143 w 331788"/>
                <a:gd name="connsiteY40" fmla="*/ 211137 h 331787"/>
                <a:gd name="connsiteX41" fmla="*/ 249238 w 331788"/>
                <a:gd name="connsiteY41" fmla="*/ 203322 h 331787"/>
                <a:gd name="connsiteX42" fmla="*/ 277877 w 331788"/>
                <a:gd name="connsiteY42" fmla="*/ 160337 h 331787"/>
                <a:gd name="connsiteX43" fmla="*/ 290513 w 331788"/>
                <a:gd name="connsiteY43" fmla="*/ 153987 h 331787"/>
                <a:gd name="connsiteX44" fmla="*/ 331788 w 331788"/>
                <a:gd name="connsiteY44" fmla="*/ 167061 h 331787"/>
                <a:gd name="connsiteX45" fmla="*/ 329125 w 331788"/>
                <a:gd name="connsiteY45" fmla="*/ 198437 h 331787"/>
                <a:gd name="connsiteX46" fmla="*/ 290513 w 331788"/>
                <a:gd name="connsiteY46" fmla="*/ 153987 h 331787"/>
                <a:gd name="connsiteX47" fmla="*/ 113341 w 331788"/>
                <a:gd name="connsiteY47" fmla="*/ 139700 h 331787"/>
                <a:gd name="connsiteX48" fmla="*/ 130085 w 331788"/>
                <a:gd name="connsiteY48" fmla="*/ 169324 h 331787"/>
                <a:gd name="connsiteX49" fmla="*/ 136525 w 331788"/>
                <a:gd name="connsiteY49" fmla="*/ 178340 h 331787"/>
                <a:gd name="connsiteX50" fmla="*/ 128797 w 331788"/>
                <a:gd name="connsiteY50" fmla="*/ 191219 h 331787"/>
                <a:gd name="connsiteX51" fmla="*/ 121069 w 331788"/>
                <a:gd name="connsiteY51" fmla="*/ 189932 h 331787"/>
                <a:gd name="connsiteX52" fmla="*/ 95310 w 331788"/>
                <a:gd name="connsiteY52" fmla="*/ 207963 h 331787"/>
                <a:gd name="connsiteX53" fmla="*/ 1288 w 331788"/>
                <a:gd name="connsiteY53" fmla="*/ 179628 h 331787"/>
                <a:gd name="connsiteX54" fmla="*/ 0 w 331788"/>
                <a:gd name="connsiteY54" fmla="*/ 165460 h 331787"/>
                <a:gd name="connsiteX55" fmla="*/ 1288 w 331788"/>
                <a:gd name="connsiteY55" fmla="*/ 151292 h 331787"/>
                <a:gd name="connsiteX56" fmla="*/ 113341 w 331788"/>
                <a:gd name="connsiteY56" fmla="*/ 139700 h 331787"/>
                <a:gd name="connsiteX57" fmla="*/ 186315 w 331788"/>
                <a:gd name="connsiteY57" fmla="*/ 138112 h 331787"/>
                <a:gd name="connsiteX58" fmla="*/ 268288 w 331788"/>
                <a:gd name="connsiteY58" fmla="*/ 149780 h 331787"/>
                <a:gd name="connsiteX59" fmla="*/ 238829 w 331788"/>
                <a:gd name="connsiteY59" fmla="*/ 193860 h 331787"/>
                <a:gd name="connsiteX60" fmla="*/ 227301 w 331788"/>
                <a:gd name="connsiteY60" fmla="*/ 191267 h 331787"/>
                <a:gd name="connsiteX61" fmla="*/ 200404 w 331788"/>
                <a:gd name="connsiteY61" fmla="*/ 214604 h 331787"/>
                <a:gd name="connsiteX62" fmla="*/ 179911 w 331788"/>
                <a:gd name="connsiteY62" fmla="*/ 215900 h 331787"/>
                <a:gd name="connsiteX63" fmla="*/ 155575 w 331788"/>
                <a:gd name="connsiteY63" fmla="*/ 179599 h 331787"/>
                <a:gd name="connsiteX64" fmla="*/ 173507 w 331788"/>
                <a:gd name="connsiteY64" fmla="*/ 154966 h 331787"/>
                <a:gd name="connsiteX65" fmla="*/ 186315 w 331788"/>
                <a:gd name="connsiteY65" fmla="*/ 138112 h 331787"/>
                <a:gd name="connsiteX66" fmla="*/ 168276 w 331788"/>
                <a:gd name="connsiteY66" fmla="*/ 138112 h 331787"/>
                <a:gd name="connsiteX67" fmla="*/ 161661 w 331788"/>
                <a:gd name="connsiteY67" fmla="*/ 145566 h 331787"/>
                <a:gd name="connsiteX68" fmla="*/ 145786 w 331788"/>
                <a:gd name="connsiteY68" fmla="*/ 166687 h 331787"/>
                <a:gd name="connsiteX69" fmla="*/ 141817 w 331788"/>
                <a:gd name="connsiteY69" fmla="*/ 161718 h 331787"/>
                <a:gd name="connsiteX70" fmla="*/ 128588 w 331788"/>
                <a:gd name="connsiteY70" fmla="*/ 139354 h 331787"/>
                <a:gd name="connsiteX71" fmla="*/ 168276 w 331788"/>
                <a:gd name="connsiteY71" fmla="*/ 138112 h 331787"/>
                <a:gd name="connsiteX72" fmla="*/ 220028 w 331788"/>
                <a:gd name="connsiteY72" fmla="*/ 103187 h 331787"/>
                <a:gd name="connsiteX73" fmla="*/ 232728 w 331788"/>
                <a:gd name="connsiteY73" fmla="*/ 105784 h 331787"/>
                <a:gd name="connsiteX74" fmla="*/ 237808 w 331788"/>
                <a:gd name="connsiteY74" fmla="*/ 105784 h 331787"/>
                <a:gd name="connsiteX75" fmla="*/ 246698 w 331788"/>
                <a:gd name="connsiteY75" fmla="*/ 118773 h 331787"/>
                <a:gd name="connsiteX76" fmla="*/ 255588 w 331788"/>
                <a:gd name="connsiteY76" fmla="*/ 131762 h 331787"/>
                <a:gd name="connsiteX77" fmla="*/ 198438 w 331788"/>
                <a:gd name="connsiteY77" fmla="*/ 125267 h 331787"/>
                <a:gd name="connsiteX78" fmla="*/ 220028 w 331788"/>
                <a:gd name="connsiteY78" fmla="*/ 103187 h 331787"/>
                <a:gd name="connsiteX79" fmla="*/ 317236 w 331788"/>
                <a:gd name="connsiteY79" fmla="*/ 98425 h 331787"/>
                <a:gd name="connsiteX80" fmla="*/ 331788 w 331788"/>
                <a:gd name="connsiteY80" fmla="*/ 152400 h 331787"/>
                <a:gd name="connsiteX81" fmla="*/ 292100 w 331788"/>
                <a:gd name="connsiteY81" fmla="*/ 140552 h 331787"/>
                <a:gd name="connsiteX82" fmla="*/ 317236 w 331788"/>
                <a:gd name="connsiteY82" fmla="*/ 98425 h 331787"/>
                <a:gd name="connsiteX83" fmla="*/ 286068 w 331788"/>
                <a:gd name="connsiteY83" fmla="*/ 52387 h 331787"/>
                <a:gd name="connsiteX84" fmla="*/ 309563 w 331788"/>
                <a:gd name="connsiteY84" fmla="*/ 84748 h 331787"/>
                <a:gd name="connsiteX85" fmla="*/ 278236 w 331788"/>
                <a:gd name="connsiteY85" fmla="*/ 136525 h 331787"/>
                <a:gd name="connsiteX86" fmla="*/ 276931 w 331788"/>
                <a:gd name="connsiteY86" fmla="*/ 136525 h 331787"/>
                <a:gd name="connsiteX87" fmla="*/ 258657 w 331788"/>
                <a:gd name="connsiteY87" fmla="*/ 110636 h 331787"/>
                <a:gd name="connsiteX88" fmla="*/ 250825 w 331788"/>
                <a:gd name="connsiteY88" fmla="*/ 98986 h 331787"/>
                <a:gd name="connsiteX89" fmla="*/ 259962 w 331788"/>
                <a:gd name="connsiteY89" fmla="*/ 78275 h 331787"/>
                <a:gd name="connsiteX90" fmla="*/ 258657 w 331788"/>
                <a:gd name="connsiteY90" fmla="*/ 70509 h 331787"/>
                <a:gd name="connsiteX91" fmla="*/ 286068 w 331788"/>
                <a:gd name="connsiteY91" fmla="*/ 52387 h 331787"/>
                <a:gd name="connsiteX92" fmla="*/ 73025 w 331788"/>
                <a:gd name="connsiteY92" fmla="*/ 28575 h 331787"/>
                <a:gd name="connsiteX93" fmla="*/ 107950 w 331788"/>
                <a:gd name="connsiteY93" fmla="*/ 126377 h 331787"/>
                <a:gd name="connsiteX94" fmla="*/ 3175 w 331788"/>
                <a:gd name="connsiteY94" fmla="*/ 138113 h 331787"/>
                <a:gd name="connsiteX95" fmla="*/ 73025 w 331788"/>
                <a:gd name="connsiteY95" fmla="*/ 28575 h 331787"/>
                <a:gd name="connsiteX96" fmla="*/ 203200 w 331788"/>
                <a:gd name="connsiteY96" fmla="*/ 4762 h 331787"/>
                <a:gd name="connsiteX97" fmla="*/ 274638 w 331788"/>
                <a:gd name="connsiteY97" fmla="*/ 41817 h 331787"/>
                <a:gd name="connsiteX98" fmla="*/ 251258 w 331788"/>
                <a:gd name="connsiteY98" fmla="*/ 57150 h 331787"/>
                <a:gd name="connsiteX99" fmla="*/ 233074 w 331788"/>
                <a:gd name="connsiteY99" fmla="*/ 50761 h 331787"/>
                <a:gd name="connsiteX100" fmla="*/ 225281 w 331788"/>
                <a:gd name="connsiteY100" fmla="*/ 52039 h 331787"/>
                <a:gd name="connsiteX101" fmla="*/ 203200 w 331788"/>
                <a:gd name="connsiteY101" fmla="*/ 4762 h 331787"/>
                <a:gd name="connsiteX102" fmla="*/ 165260 w 331788"/>
                <a:gd name="connsiteY102" fmla="*/ 0 h 331787"/>
                <a:gd name="connsiteX103" fmla="*/ 185786 w 331788"/>
                <a:gd name="connsiteY103" fmla="*/ 1290 h 331787"/>
                <a:gd name="connsiteX104" fmla="*/ 212725 w 331788"/>
                <a:gd name="connsiteY104" fmla="*/ 59333 h 331787"/>
                <a:gd name="connsiteX105" fmla="*/ 205028 w 331788"/>
                <a:gd name="connsiteY105" fmla="*/ 77390 h 331787"/>
                <a:gd name="connsiteX106" fmla="*/ 208876 w 331788"/>
                <a:gd name="connsiteY106" fmla="*/ 91579 h 331787"/>
                <a:gd name="connsiteX107" fmla="*/ 179371 w 331788"/>
                <a:gd name="connsiteY107" fmla="*/ 122535 h 331787"/>
                <a:gd name="connsiteX108" fmla="*/ 176806 w 331788"/>
                <a:gd name="connsiteY108" fmla="*/ 122535 h 331787"/>
                <a:gd name="connsiteX109" fmla="*/ 122927 w 331788"/>
                <a:gd name="connsiteY109" fmla="*/ 123825 h 331787"/>
                <a:gd name="connsiteX110" fmla="*/ 85725 w 331788"/>
                <a:gd name="connsiteY110" fmla="*/ 20637 h 331787"/>
                <a:gd name="connsiteX111" fmla="*/ 165260 w 331788"/>
                <a:gd name="connsiteY111" fmla="*/ 0 h 33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331788" h="331787">
                  <a:moveTo>
                    <a:pt x="199497" y="265112"/>
                  </a:moveTo>
                  <a:cubicBezTo>
                    <a:pt x="203360" y="270241"/>
                    <a:pt x="205935" y="274088"/>
                    <a:pt x="209798" y="279217"/>
                  </a:cubicBezTo>
                  <a:cubicBezTo>
                    <a:pt x="222674" y="295885"/>
                    <a:pt x="231688" y="307425"/>
                    <a:pt x="238126" y="315118"/>
                  </a:cubicBezTo>
                  <a:cubicBezTo>
                    <a:pt x="216236" y="325376"/>
                    <a:pt x="191771" y="331787"/>
                    <a:pt x="166018" y="331787"/>
                  </a:cubicBezTo>
                  <a:cubicBezTo>
                    <a:pt x="150566" y="331787"/>
                    <a:pt x="136402" y="329223"/>
                    <a:pt x="122238" y="325376"/>
                  </a:cubicBezTo>
                  <a:cubicBezTo>
                    <a:pt x="141553" y="312554"/>
                    <a:pt x="169881" y="293321"/>
                    <a:pt x="199497" y="265112"/>
                  </a:cubicBezTo>
                  <a:close/>
                  <a:moveTo>
                    <a:pt x="190500" y="228600"/>
                  </a:moveTo>
                  <a:cubicBezTo>
                    <a:pt x="194163" y="228600"/>
                    <a:pt x="197827" y="228600"/>
                    <a:pt x="201490" y="228600"/>
                  </a:cubicBezTo>
                  <a:cubicBezTo>
                    <a:pt x="202712" y="231198"/>
                    <a:pt x="203933" y="233796"/>
                    <a:pt x="206375" y="236394"/>
                  </a:cubicBezTo>
                  <a:cubicBezTo>
                    <a:pt x="203933" y="237693"/>
                    <a:pt x="201490" y="240290"/>
                    <a:pt x="200269" y="242888"/>
                  </a:cubicBezTo>
                  <a:cubicBezTo>
                    <a:pt x="196606" y="237693"/>
                    <a:pt x="194163" y="233796"/>
                    <a:pt x="190500" y="228600"/>
                  </a:cubicBezTo>
                  <a:close/>
                  <a:moveTo>
                    <a:pt x="146452" y="228600"/>
                  </a:moveTo>
                  <a:cubicBezTo>
                    <a:pt x="152930" y="228600"/>
                    <a:pt x="159408" y="229897"/>
                    <a:pt x="164590" y="229897"/>
                  </a:cubicBezTo>
                  <a:cubicBezTo>
                    <a:pt x="164590" y="229897"/>
                    <a:pt x="164590" y="229897"/>
                    <a:pt x="165885" y="229897"/>
                  </a:cubicBezTo>
                  <a:cubicBezTo>
                    <a:pt x="168477" y="229897"/>
                    <a:pt x="171068" y="229897"/>
                    <a:pt x="173659" y="229897"/>
                  </a:cubicBezTo>
                  <a:cubicBezTo>
                    <a:pt x="178841" y="237678"/>
                    <a:pt x="185319" y="245459"/>
                    <a:pt x="190501" y="253240"/>
                  </a:cubicBezTo>
                  <a:cubicBezTo>
                    <a:pt x="156817" y="286958"/>
                    <a:pt x="123132" y="309004"/>
                    <a:pt x="103699" y="320675"/>
                  </a:cubicBezTo>
                  <a:cubicBezTo>
                    <a:pt x="94630" y="316785"/>
                    <a:pt x="85561" y="311597"/>
                    <a:pt x="77788" y="306410"/>
                  </a:cubicBezTo>
                  <a:cubicBezTo>
                    <a:pt x="84266" y="293442"/>
                    <a:pt x="97221" y="271396"/>
                    <a:pt x="112768" y="244162"/>
                  </a:cubicBezTo>
                  <a:cubicBezTo>
                    <a:pt x="115359" y="245459"/>
                    <a:pt x="117950" y="245459"/>
                    <a:pt x="121837" y="245459"/>
                  </a:cubicBezTo>
                  <a:cubicBezTo>
                    <a:pt x="132201" y="245459"/>
                    <a:pt x="142566" y="238975"/>
                    <a:pt x="146452" y="228600"/>
                  </a:cubicBezTo>
                  <a:close/>
                  <a:moveTo>
                    <a:pt x="323851" y="217487"/>
                  </a:moveTo>
                  <a:cubicBezTo>
                    <a:pt x="310830" y="256268"/>
                    <a:pt x="284788" y="287292"/>
                    <a:pt x="249631" y="307975"/>
                  </a:cubicBezTo>
                  <a:cubicBezTo>
                    <a:pt x="240516" y="295048"/>
                    <a:pt x="224890" y="275658"/>
                    <a:pt x="207963" y="253682"/>
                  </a:cubicBezTo>
                  <a:cubicBezTo>
                    <a:pt x="211869" y="249804"/>
                    <a:pt x="214474" y="247219"/>
                    <a:pt x="218380" y="243341"/>
                  </a:cubicBezTo>
                  <a:cubicBezTo>
                    <a:pt x="220984" y="244634"/>
                    <a:pt x="223588" y="244634"/>
                    <a:pt x="227495" y="244634"/>
                  </a:cubicBezTo>
                  <a:cubicBezTo>
                    <a:pt x="239214" y="244634"/>
                    <a:pt x="250933" y="236878"/>
                    <a:pt x="253537" y="225243"/>
                  </a:cubicBezTo>
                  <a:cubicBezTo>
                    <a:pt x="280881" y="222658"/>
                    <a:pt x="304319" y="220073"/>
                    <a:pt x="323851" y="217487"/>
                  </a:cubicBezTo>
                  <a:close/>
                  <a:moveTo>
                    <a:pt x="3175" y="196850"/>
                  </a:moveTo>
                  <a:cubicBezTo>
                    <a:pt x="23562" y="204666"/>
                    <a:pt x="55417" y="215086"/>
                    <a:pt x="93642" y="222902"/>
                  </a:cubicBezTo>
                  <a:cubicBezTo>
                    <a:pt x="94916" y="228112"/>
                    <a:pt x="96190" y="232019"/>
                    <a:pt x="100013" y="235927"/>
                  </a:cubicBezTo>
                  <a:cubicBezTo>
                    <a:pt x="84723" y="261978"/>
                    <a:pt x="71981" y="284122"/>
                    <a:pt x="65610" y="298450"/>
                  </a:cubicBezTo>
                  <a:cubicBezTo>
                    <a:pt x="33755" y="273702"/>
                    <a:pt x="10820" y="237230"/>
                    <a:pt x="3175" y="196850"/>
                  </a:cubicBezTo>
                  <a:close/>
                  <a:moveTo>
                    <a:pt x="146517" y="192087"/>
                  </a:moveTo>
                  <a:cubicBezTo>
                    <a:pt x="151747" y="200025"/>
                    <a:pt x="156976" y="207963"/>
                    <a:pt x="163513" y="215900"/>
                  </a:cubicBezTo>
                  <a:cubicBezTo>
                    <a:pt x="158284" y="215900"/>
                    <a:pt x="153054" y="214577"/>
                    <a:pt x="147825" y="214577"/>
                  </a:cubicBezTo>
                  <a:cubicBezTo>
                    <a:pt x="147825" y="209286"/>
                    <a:pt x="145210" y="203994"/>
                    <a:pt x="141288" y="200025"/>
                  </a:cubicBezTo>
                  <a:cubicBezTo>
                    <a:pt x="142595" y="197379"/>
                    <a:pt x="145210" y="194733"/>
                    <a:pt x="146517" y="192087"/>
                  </a:cubicBezTo>
                  <a:close/>
                  <a:moveTo>
                    <a:pt x="277877" y="160337"/>
                  </a:moveTo>
                  <a:cubicBezTo>
                    <a:pt x="290894" y="175968"/>
                    <a:pt x="302610" y="190296"/>
                    <a:pt x="314326" y="204624"/>
                  </a:cubicBezTo>
                  <a:cubicBezTo>
                    <a:pt x="297403" y="205927"/>
                    <a:pt x="276575" y="208532"/>
                    <a:pt x="253143" y="211137"/>
                  </a:cubicBezTo>
                  <a:cubicBezTo>
                    <a:pt x="251842" y="207230"/>
                    <a:pt x="251842" y="204624"/>
                    <a:pt x="249238" y="203322"/>
                  </a:cubicBezTo>
                  <a:cubicBezTo>
                    <a:pt x="259652" y="188994"/>
                    <a:pt x="270066" y="174665"/>
                    <a:pt x="277877" y="160337"/>
                  </a:cubicBezTo>
                  <a:close/>
                  <a:moveTo>
                    <a:pt x="290513" y="153987"/>
                  </a:moveTo>
                  <a:cubicBezTo>
                    <a:pt x="306490" y="159216"/>
                    <a:pt x="321136" y="163139"/>
                    <a:pt x="331788" y="167061"/>
                  </a:cubicBezTo>
                  <a:cubicBezTo>
                    <a:pt x="331788" y="178827"/>
                    <a:pt x="330457" y="187978"/>
                    <a:pt x="329125" y="198437"/>
                  </a:cubicBezTo>
                  <a:cubicBezTo>
                    <a:pt x="317142" y="185364"/>
                    <a:pt x="303828" y="170983"/>
                    <a:pt x="290513" y="153987"/>
                  </a:cubicBezTo>
                  <a:close/>
                  <a:moveTo>
                    <a:pt x="113341" y="139700"/>
                  </a:moveTo>
                  <a:cubicBezTo>
                    <a:pt x="118493" y="150004"/>
                    <a:pt x="124933" y="160307"/>
                    <a:pt x="130085" y="169324"/>
                  </a:cubicBezTo>
                  <a:cubicBezTo>
                    <a:pt x="132661" y="171900"/>
                    <a:pt x="135237" y="175764"/>
                    <a:pt x="136525" y="178340"/>
                  </a:cubicBezTo>
                  <a:cubicBezTo>
                    <a:pt x="133949" y="183492"/>
                    <a:pt x="131373" y="187356"/>
                    <a:pt x="128797" y="191219"/>
                  </a:cubicBezTo>
                  <a:cubicBezTo>
                    <a:pt x="126221" y="189932"/>
                    <a:pt x="123645" y="189932"/>
                    <a:pt x="121069" y="189932"/>
                  </a:cubicBezTo>
                  <a:cubicBezTo>
                    <a:pt x="109478" y="189932"/>
                    <a:pt x="99174" y="197659"/>
                    <a:pt x="95310" y="207963"/>
                  </a:cubicBezTo>
                  <a:cubicBezTo>
                    <a:pt x="52807" y="200235"/>
                    <a:pt x="19320" y="187356"/>
                    <a:pt x="1288" y="179628"/>
                  </a:cubicBezTo>
                  <a:cubicBezTo>
                    <a:pt x="0" y="174476"/>
                    <a:pt x="0" y="170612"/>
                    <a:pt x="0" y="165460"/>
                  </a:cubicBezTo>
                  <a:cubicBezTo>
                    <a:pt x="0" y="160307"/>
                    <a:pt x="0" y="156444"/>
                    <a:pt x="1288" y="151292"/>
                  </a:cubicBezTo>
                  <a:cubicBezTo>
                    <a:pt x="23183" y="147428"/>
                    <a:pt x="64399" y="142276"/>
                    <a:pt x="113341" y="139700"/>
                  </a:cubicBezTo>
                  <a:close/>
                  <a:moveTo>
                    <a:pt x="186315" y="138112"/>
                  </a:moveTo>
                  <a:cubicBezTo>
                    <a:pt x="215774" y="139408"/>
                    <a:pt x="243952" y="143298"/>
                    <a:pt x="268288" y="149780"/>
                  </a:cubicBezTo>
                  <a:cubicBezTo>
                    <a:pt x="259322" y="164042"/>
                    <a:pt x="249076" y="179599"/>
                    <a:pt x="238829" y="193860"/>
                  </a:cubicBezTo>
                  <a:cubicBezTo>
                    <a:pt x="234986" y="192564"/>
                    <a:pt x="231144" y="191267"/>
                    <a:pt x="227301" y="191267"/>
                  </a:cubicBezTo>
                  <a:cubicBezTo>
                    <a:pt x="213212" y="191267"/>
                    <a:pt x="201685" y="201639"/>
                    <a:pt x="200404" y="214604"/>
                  </a:cubicBezTo>
                  <a:cubicBezTo>
                    <a:pt x="194000" y="214604"/>
                    <a:pt x="186315" y="214604"/>
                    <a:pt x="179911" y="215900"/>
                  </a:cubicBezTo>
                  <a:cubicBezTo>
                    <a:pt x="170945" y="202936"/>
                    <a:pt x="163260" y="191267"/>
                    <a:pt x="155575" y="179599"/>
                  </a:cubicBezTo>
                  <a:cubicBezTo>
                    <a:pt x="160698" y="171820"/>
                    <a:pt x="167102" y="162745"/>
                    <a:pt x="173507" y="154966"/>
                  </a:cubicBezTo>
                  <a:cubicBezTo>
                    <a:pt x="177349" y="148483"/>
                    <a:pt x="182472" y="143298"/>
                    <a:pt x="186315" y="138112"/>
                  </a:cubicBezTo>
                  <a:close/>
                  <a:moveTo>
                    <a:pt x="168276" y="138112"/>
                  </a:moveTo>
                  <a:cubicBezTo>
                    <a:pt x="165630" y="140597"/>
                    <a:pt x="164307" y="143081"/>
                    <a:pt x="161661" y="145566"/>
                  </a:cubicBezTo>
                  <a:cubicBezTo>
                    <a:pt x="156370" y="153020"/>
                    <a:pt x="151078" y="159232"/>
                    <a:pt x="145786" y="166687"/>
                  </a:cubicBezTo>
                  <a:cubicBezTo>
                    <a:pt x="144463" y="165445"/>
                    <a:pt x="143140" y="162960"/>
                    <a:pt x="141817" y="161718"/>
                  </a:cubicBezTo>
                  <a:cubicBezTo>
                    <a:pt x="137849" y="154263"/>
                    <a:pt x="132557" y="146808"/>
                    <a:pt x="128588" y="139354"/>
                  </a:cubicBezTo>
                  <a:cubicBezTo>
                    <a:pt x="141817" y="139354"/>
                    <a:pt x="155047" y="138112"/>
                    <a:pt x="168276" y="138112"/>
                  </a:cubicBezTo>
                  <a:close/>
                  <a:moveTo>
                    <a:pt x="220028" y="103187"/>
                  </a:moveTo>
                  <a:cubicBezTo>
                    <a:pt x="223838" y="104486"/>
                    <a:pt x="227648" y="105784"/>
                    <a:pt x="232728" y="105784"/>
                  </a:cubicBezTo>
                  <a:cubicBezTo>
                    <a:pt x="233998" y="105784"/>
                    <a:pt x="236538" y="105784"/>
                    <a:pt x="237808" y="105784"/>
                  </a:cubicBezTo>
                  <a:cubicBezTo>
                    <a:pt x="241618" y="109681"/>
                    <a:pt x="244158" y="114877"/>
                    <a:pt x="246698" y="118773"/>
                  </a:cubicBezTo>
                  <a:cubicBezTo>
                    <a:pt x="249238" y="122670"/>
                    <a:pt x="253048" y="127865"/>
                    <a:pt x="255588" y="131762"/>
                  </a:cubicBezTo>
                  <a:cubicBezTo>
                    <a:pt x="237808" y="129164"/>
                    <a:pt x="218758" y="126566"/>
                    <a:pt x="198438" y="125267"/>
                  </a:cubicBezTo>
                  <a:cubicBezTo>
                    <a:pt x="206058" y="117474"/>
                    <a:pt x="213678" y="109681"/>
                    <a:pt x="220028" y="103187"/>
                  </a:cubicBezTo>
                  <a:close/>
                  <a:moveTo>
                    <a:pt x="317236" y="98425"/>
                  </a:moveTo>
                  <a:cubicBezTo>
                    <a:pt x="325173" y="115539"/>
                    <a:pt x="329142" y="133969"/>
                    <a:pt x="331788" y="152400"/>
                  </a:cubicBezTo>
                  <a:cubicBezTo>
                    <a:pt x="319882" y="148450"/>
                    <a:pt x="306652" y="144501"/>
                    <a:pt x="292100" y="140552"/>
                  </a:cubicBezTo>
                  <a:cubicBezTo>
                    <a:pt x="301361" y="124754"/>
                    <a:pt x="310621" y="111589"/>
                    <a:pt x="317236" y="98425"/>
                  </a:cubicBezTo>
                  <a:close/>
                  <a:moveTo>
                    <a:pt x="286068" y="52387"/>
                  </a:moveTo>
                  <a:cubicBezTo>
                    <a:pt x="295205" y="61448"/>
                    <a:pt x="303037" y="71803"/>
                    <a:pt x="309563" y="84748"/>
                  </a:cubicBezTo>
                  <a:cubicBezTo>
                    <a:pt x="301731" y="98986"/>
                    <a:pt x="289984" y="117108"/>
                    <a:pt x="278236" y="136525"/>
                  </a:cubicBezTo>
                  <a:cubicBezTo>
                    <a:pt x="278236" y="136525"/>
                    <a:pt x="276931" y="136525"/>
                    <a:pt x="276931" y="136525"/>
                  </a:cubicBezTo>
                  <a:cubicBezTo>
                    <a:pt x="270404" y="127464"/>
                    <a:pt x="265183" y="119697"/>
                    <a:pt x="258657" y="110636"/>
                  </a:cubicBezTo>
                  <a:cubicBezTo>
                    <a:pt x="256046" y="106753"/>
                    <a:pt x="253436" y="102870"/>
                    <a:pt x="250825" y="98986"/>
                  </a:cubicBezTo>
                  <a:cubicBezTo>
                    <a:pt x="256046" y="93809"/>
                    <a:pt x="259962" y="86042"/>
                    <a:pt x="259962" y="78275"/>
                  </a:cubicBezTo>
                  <a:cubicBezTo>
                    <a:pt x="259962" y="75687"/>
                    <a:pt x="259962" y="73098"/>
                    <a:pt x="258657" y="70509"/>
                  </a:cubicBezTo>
                  <a:cubicBezTo>
                    <a:pt x="269099" y="62742"/>
                    <a:pt x="278236" y="57564"/>
                    <a:pt x="286068" y="52387"/>
                  </a:cubicBezTo>
                  <a:close/>
                  <a:moveTo>
                    <a:pt x="73025" y="28575"/>
                  </a:moveTo>
                  <a:cubicBezTo>
                    <a:pt x="79493" y="54655"/>
                    <a:pt x="92428" y="92472"/>
                    <a:pt x="107950" y="126377"/>
                  </a:cubicBezTo>
                  <a:cubicBezTo>
                    <a:pt x="63970" y="128985"/>
                    <a:pt x="25165" y="134201"/>
                    <a:pt x="3175" y="138113"/>
                  </a:cubicBezTo>
                  <a:cubicBezTo>
                    <a:pt x="10936" y="92472"/>
                    <a:pt x="36806" y="53351"/>
                    <a:pt x="73025" y="28575"/>
                  </a:cubicBezTo>
                  <a:close/>
                  <a:moveTo>
                    <a:pt x="203200" y="4762"/>
                  </a:moveTo>
                  <a:cubicBezTo>
                    <a:pt x="230476" y="11151"/>
                    <a:pt x="255155" y="23928"/>
                    <a:pt x="274638" y="41817"/>
                  </a:cubicBezTo>
                  <a:cubicBezTo>
                    <a:pt x="268144" y="45650"/>
                    <a:pt x="260350" y="52039"/>
                    <a:pt x="251258" y="57150"/>
                  </a:cubicBezTo>
                  <a:cubicBezTo>
                    <a:pt x="246063" y="53316"/>
                    <a:pt x="239568" y="50761"/>
                    <a:pt x="233074" y="50761"/>
                  </a:cubicBezTo>
                  <a:cubicBezTo>
                    <a:pt x="230476" y="50761"/>
                    <a:pt x="227879" y="50761"/>
                    <a:pt x="225281" y="52039"/>
                  </a:cubicBezTo>
                  <a:cubicBezTo>
                    <a:pt x="216189" y="34150"/>
                    <a:pt x="208395" y="17539"/>
                    <a:pt x="203200" y="4762"/>
                  </a:cubicBezTo>
                  <a:close/>
                  <a:moveTo>
                    <a:pt x="165260" y="0"/>
                  </a:moveTo>
                  <a:cubicBezTo>
                    <a:pt x="172957" y="0"/>
                    <a:pt x="179371" y="0"/>
                    <a:pt x="185786" y="1290"/>
                  </a:cubicBezTo>
                  <a:cubicBezTo>
                    <a:pt x="192200" y="15478"/>
                    <a:pt x="199897" y="36115"/>
                    <a:pt x="212725" y="59333"/>
                  </a:cubicBezTo>
                  <a:cubicBezTo>
                    <a:pt x="207594" y="63202"/>
                    <a:pt x="205028" y="69651"/>
                    <a:pt x="205028" y="77390"/>
                  </a:cubicBezTo>
                  <a:cubicBezTo>
                    <a:pt x="205028" y="82550"/>
                    <a:pt x="206311" y="87709"/>
                    <a:pt x="208876" y="91579"/>
                  </a:cubicBezTo>
                  <a:cubicBezTo>
                    <a:pt x="198614" y="100608"/>
                    <a:pt x="188351" y="110926"/>
                    <a:pt x="179371" y="122535"/>
                  </a:cubicBezTo>
                  <a:cubicBezTo>
                    <a:pt x="178089" y="122535"/>
                    <a:pt x="178089" y="122535"/>
                    <a:pt x="176806" y="122535"/>
                  </a:cubicBezTo>
                  <a:cubicBezTo>
                    <a:pt x="158846" y="122535"/>
                    <a:pt x="139604" y="123825"/>
                    <a:pt x="122927" y="123825"/>
                  </a:cubicBezTo>
                  <a:cubicBezTo>
                    <a:pt x="104967" y="87709"/>
                    <a:pt x="92139" y="45144"/>
                    <a:pt x="85725" y="20637"/>
                  </a:cubicBezTo>
                  <a:cubicBezTo>
                    <a:pt x="108816" y="7739"/>
                    <a:pt x="135755" y="0"/>
                    <a:pt x="165260" y="0"/>
                  </a:cubicBezTo>
                  <a:close/>
                </a:path>
              </a:pathLst>
            </a:cu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椭圆 2">
            <a:extLst>
              <a:ext uri="{FF2B5EF4-FFF2-40B4-BE49-F238E27FC236}">
                <a16:creationId xmlns="" xmlns:a16="http://schemas.microsoft.com/office/drawing/2014/main" id="{C85E4A7E-0508-46D7-B2ED-ED9EF145D2E4}"/>
              </a:ext>
            </a:extLst>
          </p:cNvPr>
          <p:cNvSpPr/>
          <p:nvPr/>
        </p:nvSpPr>
        <p:spPr>
          <a:xfrm>
            <a:off x="1647645" y="3218479"/>
            <a:ext cx="1457864" cy="905522"/>
          </a:xfrm>
          <a:prstGeom prst="ellipse">
            <a:avLst/>
          </a:prstGeom>
          <a:solidFill>
            <a:srgbClr val="FF0000"/>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b="1" dirty="0" smtClean="0">
                <a:solidFill>
                  <a:srgbClr val="FFFFFF"/>
                </a:solidFill>
                <a:latin typeface="+mn-ea"/>
              </a:rPr>
              <a:t>Cofferdam</a:t>
            </a:r>
            <a:endParaRPr lang="zh-CN" altLang="en-US" sz="1200" b="1" dirty="0">
              <a:solidFill>
                <a:srgbClr val="FFFFFF"/>
              </a:solidFill>
              <a:latin typeface="+mn-ea"/>
            </a:endParaRPr>
          </a:p>
        </p:txBody>
      </p:sp>
      <p:sp>
        <p:nvSpPr>
          <p:cNvPr id="21" name="椭圆 20">
            <a:extLst>
              <a:ext uri="{FF2B5EF4-FFF2-40B4-BE49-F238E27FC236}">
                <a16:creationId xmlns="" xmlns:a16="http://schemas.microsoft.com/office/drawing/2014/main" id="{A3843DE9-78AC-44B5-8736-80453DF8EA7B}"/>
              </a:ext>
            </a:extLst>
          </p:cNvPr>
          <p:cNvSpPr/>
          <p:nvPr/>
        </p:nvSpPr>
        <p:spPr>
          <a:xfrm>
            <a:off x="5727941" y="3220698"/>
            <a:ext cx="1406104" cy="905522"/>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1400" dirty="0">
              <a:solidFill>
                <a:srgbClr val="FFFFFF"/>
              </a:solidFill>
              <a:latin typeface="+mn-ea"/>
            </a:endParaRPr>
          </a:p>
        </p:txBody>
      </p:sp>
      <p:sp>
        <p:nvSpPr>
          <p:cNvPr id="4" name="文本框 3">
            <a:extLst>
              <a:ext uri="{FF2B5EF4-FFF2-40B4-BE49-F238E27FC236}">
                <a16:creationId xmlns="" xmlns:a16="http://schemas.microsoft.com/office/drawing/2014/main" id="{C29C1340-171C-4F54-864C-19BDE127CE98}"/>
              </a:ext>
            </a:extLst>
          </p:cNvPr>
          <p:cNvSpPr txBox="1"/>
          <p:nvPr/>
        </p:nvSpPr>
        <p:spPr>
          <a:xfrm>
            <a:off x="5844076" y="3501087"/>
            <a:ext cx="1357295" cy="276999"/>
          </a:xfrm>
          <a:prstGeom prst="rect">
            <a:avLst/>
          </a:prstGeom>
          <a:noFill/>
          <a:scene3d>
            <a:camera prst="orthographicFront"/>
            <a:lightRig rig="threePt" dir="t"/>
          </a:scene3d>
          <a:sp3d/>
        </p:spPr>
        <p:txBody>
          <a:bodyPr wrap="none" rtlCol="0">
            <a:spAutoFit/>
          </a:bodyPr>
          <a:lstStyle/>
          <a:p>
            <a:r>
              <a:rPr lang="en-US" altLang="zh-CN" sz="1200" b="1" dirty="0" smtClean="0">
                <a:solidFill>
                  <a:schemeClr val="bg1"/>
                </a:solidFill>
                <a:latin typeface="+mn-ea"/>
              </a:rPr>
              <a:t>Micro-capsules</a:t>
            </a:r>
            <a:endParaRPr lang="zh-CN" altLang="en-US" sz="1200" b="1" dirty="0">
              <a:solidFill>
                <a:schemeClr val="bg1"/>
              </a:solidFill>
              <a:latin typeface="+mn-ea"/>
            </a:endParaRPr>
          </a:p>
        </p:txBody>
      </p:sp>
      <p:sp>
        <p:nvSpPr>
          <p:cNvPr id="27" name="椭圆 26">
            <a:extLst>
              <a:ext uri="{FF2B5EF4-FFF2-40B4-BE49-F238E27FC236}">
                <a16:creationId xmlns="" xmlns:a16="http://schemas.microsoft.com/office/drawing/2014/main" id="{5AFA2E49-DAFF-411B-ABF1-4BCAE9EAD32A}"/>
              </a:ext>
            </a:extLst>
          </p:cNvPr>
          <p:cNvSpPr/>
          <p:nvPr/>
        </p:nvSpPr>
        <p:spPr>
          <a:xfrm>
            <a:off x="9204386" y="3218479"/>
            <a:ext cx="1449238" cy="905522"/>
          </a:xfrm>
          <a:prstGeom prst="ellipse">
            <a:avLst/>
          </a:prstGeom>
          <a:solidFill>
            <a:schemeClr val="accent1">
              <a:lumMod val="75000"/>
            </a:schemeClr>
          </a:solidFill>
          <a:ln>
            <a:noFill/>
          </a:ln>
          <a:effectLst>
            <a:outerShdw blurRad="203200" dist="63500" dir="5400000" algn="t" rotWithShape="0">
              <a:prstClr val="black">
                <a:alpha val="71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1200" b="1" dirty="0" smtClean="0">
                <a:solidFill>
                  <a:srgbClr val="FFFFFF"/>
                </a:solidFill>
                <a:latin typeface="+mn-ea"/>
              </a:rPr>
              <a:t>Micro-cup</a:t>
            </a:r>
            <a:endParaRPr lang="zh-CN" altLang="en-US" sz="1200" b="1" dirty="0">
              <a:solidFill>
                <a:srgbClr val="FFFFFF"/>
              </a:solidFill>
              <a:latin typeface="+mn-ea"/>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712" y="1495404"/>
            <a:ext cx="3663696" cy="1530096"/>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9846" y="1652664"/>
            <a:ext cx="3517392" cy="137769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542" y="1659227"/>
            <a:ext cx="3169920" cy="1377696"/>
          </a:xfrm>
          <a:prstGeom prst="rect">
            <a:avLst/>
          </a:prstGeom>
        </p:spPr>
      </p:pic>
      <p:sp>
        <p:nvSpPr>
          <p:cNvPr id="8" name="文本框 7"/>
          <p:cNvSpPr txBox="1"/>
          <p:nvPr/>
        </p:nvSpPr>
        <p:spPr>
          <a:xfrm>
            <a:off x="760743" y="4471581"/>
            <a:ext cx="4898185" cy="646331"/>
          </a:xfrm>
          <a:prstGeom prst="rect">
            <a:avLst/>
          </a:prstGeom>
          <a:noFill/>
        </p:spPr>
        <p:txBody>
          <a:bodyPr wrap="square" rtlCol="0">
            <a:spAutoFit/>
          </a:bodyPr>
          <a:lstStyle/>
          <a:p>
            <a:r>
              <a:rPr lang="en-US" altLang="zh-CN" b="1" dirty="0">
                <a:solidFill>
                  <a:schemeClr val="tx1">
                    <a:lumMod val="65000"/>
                    <a:lumOff val="35000"/>
                  </a:schemeClr>
                </a:solidFill>
                <a:latin typeface="+mn-ea"/>
              </a:rPr>
              <a:t>Display Electronic Slurry</a:t>
            </a:r>
            <a:r>
              <a:rPr lang="zh-CN" altLang="en-US" b="1" dirty="0">
                <a:solidFill>
                  <a:schemeClr val="tx1">
                    <a:lumMod val="65000"/>
                    <a:lumOff val="35000"/>
                  </a:schemeClr>
                </a:solidFill>
                <a:latin typeface="+mn-ea"/>
              </a:rPr>
              <a:t>（</a:t>
            </a:r>
            <a:r>
              <a:rPr lang="en-US" altLang="zh-CN" b="1" dirty="0">
                <a:solidFill>
                  <a:schemeClr val="tx1">
                    <a:lumMod val="65000"/>
                    <a:lumOff val="35000"/>
                  </a:schemeClr>
                </a:solidFill>
                <a:latin typeface="+mn-ea"/>
              </a:rPr>
              <a:t>DES</a:t>
            </a:r>
            <a:r>
              <a:rPr lang="zh-CN" altLang="en-US" b="1" dirty="0">
                <a:solidFill>
                  <a:schemeClr val="tx1">
                    <a:lumMod val="65000"/>
                    <a:lumOff val="35000"/>
                  </a:schemeClr>
                </a:solidFill>
                <a:latin typeface="+mn-ea"/>
              </a:rPr>
              <a:t>）</a:t>
            </a:r>
          </a:p>
          <a:p>
            <a:endParaRPr lang="zh-CN" altLang="en-US" dirty="0"/>
          </a:p>
        </p:txBody>
      </p:sp>
    </p:spTree>
    <p:extLst>
      <p:ext uri="{BB962C8B-B14F-4D97-AF65-F5344CB8AC3E}">
        <p14:creationId xmlns:p14="http://schemas.microsoft.com/office/powerpoint/2010/main" val="2573131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1_Office 主题​​">
  <a:themeElements>
    <a:clrScheme name="自定义 200">
      <a:dk1>
        <a:sysClr val="windowText" lastClr="000000"/>
      </a:dk1>
      <a:lt1>
        <a:sysClr val="window" lastClr="FFFFFF"/>
      </a:lt1>
      <a:dk2>
        <a:srgbClr val="7F7F7F"/>
      </a:dk2>
      <a:lt2>
        <a:srgbClr val="E7E6E6"/>
      </a:lt2>
      <a:accent1>
        <a:srgbClr val="008EB0"/>
      </a:accent1>
      <a:accent2>
        <a:srgbClr val="FE1D3F"/>
      </a:accent2>
      <a:accent3>
        <a:srgbClr val="008EB0"/>
      </a:accent3>
      <a:accent4>
        <a:srgbClr val="FE1D3F"/>
      </a:accent4>
      <a:accent5>
        <a:srgbClr val="008EB0"/>
      </a:accent5>
      <a:accent6>
        <a:srgbClr val="FE1D3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lumMod val="75000"/>
          </a:schemeClr>
        </a:solidFill>
        <a:ln>
          <a:noFill/>
        </a:ln>
        <a:effectLst>
          <a:outerShdw blurRad="203200" dist="63500" dir="5400000" algn="t" rotWithShape="0">
            <a:prstClr val="black">
              <a:alpha val="71000"/>
            </a:prstClr>
          </a:outerShdw>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solidFill>
              <a:srgbClr val="FFFFFF"/>
            </a:solidFill>
            <a:latin typeface="Arial"/>
            <a:ea typeface="微软雅黑"/>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794</Words>
  <Application>Microsoft Office PowerPoint</Application>
  <PresentationFormat>宽屏</PresentationFormat>
  <Paragraphs>194</Paragraphs>
  <Slides>29</Slides>
  <Notes>27</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29</vt:i4>
      </vt:variant>
    </vt:vector>
  </HeadingPairs>
  <TitlesOfParts>
    <vt:vector size="38" baseType="lpstr">
      <vt:lpstr>等线</vt:lpstr>
      <vt:lpstr>思源黑体 Normal</vt:lpstr>
      <vt:lpstr>微软雅黑</vt:lpstr>
      <vt:lpstr>Aharoni</vt:lpstr>
      <vt:lpstr>Arial</vt:lpstr>
      <vt:lpstr>Calibri</vt:lpstr>
      <vt:lpstr>Century Gothic</vt:lpstr>
      <vt:lpstr>Impact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逆流的小鱼</dc:creator>
  <cp:lastModifiedBy>dreamsummit</cp:lastModifiedBy>
  <cp:revision>202</cp:revision>
  <dcterms:created xsi:type="dcterms:W3CDTF">2017-09-27T13:21:53Z</dcterms:created>
  <dcterms:modified xsi:type="dcterms:W3CDTF">2019-11-06T06:30:43Z</dcterms:modified>
</cp:coreProperties>
</file>